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handoutMasterIdLst>
    <p:handoutMasterId r:id="rId35"/>
  </p:handoutMasterIdLst>
  <p:sldIdLst>
    <p:sldId id="256" r:id="rId2"/>
    <p:sldId id="1752" r:id="rId3"/>
    <p:sldId id="1746" r:id="rId4"/>
    <p:sldId id="1747" r:id="rId5"/>
    <p:sldId id="1748" r:id="rId6"/>
    <p:sldId id="1762" r:id="rId7"/>
    <p:sldId id="580" r:id="rId8"/>
    <p:sldId id="387" r:id="rId9"/>
    <p:sldId id="390" r:id="rId10"/>
    <p:sldId id="1699" r:id="rId11"/>
    <p:sldId id="1735" r:id="rId12"/>
    <p:sldId id="438" r:id="rId13"/>
    <p:sldId id="581" r:id="rId14"/>
    <p:sldId id="1753" r:id="rId15"/>
    <p:sldId id="435" r:id="rId16"/>
    <p:sldId id="1760" r:id="rId17"/>
    <p:sldId id="1759" r:id="rId18"/>
    <p:sldId id="1755" r:id="rId19"/>
    <p:sldId id="436" r:id="rId20"/>
    <p:sldId id="1754" r:id="rId21"/>
    <p:sldId id="437" r:id="rId22"/>
    <p:sldId id="1761" r:id="rId23"/>
    <p:sldId id="1749" r:id="rId24"/>
    <p:sldId id="1751" r:id="rId25"/>
    <p:sldId id="1756" r:id="rId26"/>
    <p:sldId id="1757" r:id="rId27"/>
    <p:sldId id="366" r:id="rId28"/>
    <p:sldId id="402" r:id="rId29"/>
    <p:sldId id="1763" r:id="rId30"/>
    <p:sldId id="1765" r:id="rId31"/>
    <p:sldId id="380" r:id="rId32"/>
    <p:sldId id="279" r:id="rId3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iela Barbosa" initials="" lastIdx="3" clrIdx="0"/>
  <p:cmAuthor id="2" name="Meredith Bennett"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8F9F8"/>
    <a:srgbClr val="6889F0"/>
    <a:srgbClr val="A3A3A3"/>
    <a:srgbClr val="272727"/>
    <a:srgbClr val="EDE9E7"/>
    <a:srgbClr val="ED21E7"/>
    <a:srgbClr val="626262"/>
    <a:srgbClr val="8C8C8C"/>
    <a:srgbClr val="B4B4B4"/>
    <a:srgbClr val="C6C6C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95" autoAdjust="0"/>
    <p:restoredTop sz="84391" autoAdjust="0"/>
  </p:normalViewPr>
  <p:slideViewPr>
    <p:cSldViewPr snapToGrid="0" snapToObjects="1">
      <p:cViewPr varScale="1">
        <p:scale>
          <a:sx n="111" d="100"/>
          <a:sy n="111" d="100"/>
        </p:scale>
        <p:origin x="1104" y="192"/>
      </p:cViewPr>
      <p:guideLst>
        <p:guide orient="horz" pos="1620"/>
        <p:guide pos="2880"/>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10-04T22:33:26.307" idx="2">
    <p:pos x="6000" y="100"/>
    <p:text>i see those types of slides in the vision deck, so can always grab from there as needed?</p:text>
  </p:cm>
  <p:cm authorId="2" dt="2017-10-04T22:46:16.656" idx="1">
    <p:pos x="6000" y="200"/>
    <p:text>Once I get approval to finalize the vision deck, the idea is that the vision deck and business development deck will replace this presentation, and we will start phasing this one out. Do you like how they are presented in the vision deck?</p:text>
  </p:cm>
  <p:cm authorId="1" dt="2017-10-04T23:01:52.708" idx="1">
    <p:pos x="6000" y="0"/>
    <p:text>+mbennett@linuxfoundation.org not sure if this has been discussed. But i think it could be useful if as part of the overview deck, we had an appendix of member highlights. Like for example one for healthcare that talks about the work that Change Healthcare is doing and their recent announcement and their HL community engagement (e.g. member of the HCWG, contributed to XX framework). Then we can delete and pull from that growing Member profile based on who we are speaking with. Does something like that already exist elsewhere?
_Assigned to Meredith Bennett_</p:text>
  </p:cm>
  <p:cm authorId="1" dt="2017-10-04T23:01:52.708" idx="3">
    <p:pos x="6000" y="300"/>
    <p:text>yes, i like the format and messaging.</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6F0A814-E159-894C-8692-31D5C36A64BD}" type="datetimeFigureOut">
              <a:rPr lang="en-US" smtClean="0">
                <a:latin typeface="Arial" charset="0"/>
              </a:rPr>
              <a:t>10/31/18</a:t>
            </a:fld>
            <a:endParaRPr lang="en-US" dirty="0">
              <a:latin typeface="Arial"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B39A7B8-3F3E-8A42-880B-CE0E7C88867F}"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4327445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rial"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rial" charset="0"/>
              </a:defRPr>
            </a:lvl1pPr>
          </a:lstStyle>
          <a:p>
            <a:fld id="{70E50384-CE9B-A84A-859E-C8C6A6081C60}" type="datetimeFigureOut">
              <a:rPr lang="en-US" smtClean="0"/>
              <a:pPr/>
              <a:t>10/31/18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rial" charset="0"/>
              </a:defRPr>
            </a:lvl1pPr>
          </a:lstStyle>
          <a:p>
            <a:fld id="{EDDE39F7-555F-4E49-87AD-0EBF9F90242A}" type="slidenum">
              <a:rPr lang="en-US" smtClean="0"/>
              <a:pPr/>
              <a:t>‹#›</a:t>
            </a:fld>
            <a:endParaRPr lang="en-US" dirty="0"/>
          </a:p>
        </p:txBody>
      </p:sp>
    </p:spTree>
    <p:extLst>
      <p:ext uri="{BB962C8B-B14F-4D97-AF65-F5344CB8AC3E}">
        <p14:creationId xmlns:p14="http://schemas.microsoft.com/office/powerpoint/2010/main" val="301195010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b="0" i="0" kern="1200">
        <a:solidFill>
          <a:schemeClr val="tx1"/>
        </a:solidFill>
        <a:latin typeface="Arial" charset="0"/>
        <a:ea typeface="+mn-ea"/>
        <a:cs typeface="+mn-cs"/>
      </a:defRPr>
    </a:lvl1pPr>
    <a:lvl2pPr marL="457200" algn="l" defTabSz="457200" rtl="0" eaLnBrk="1" latinLnBrk="0" hangingPunct="1">
      <a:defRPr sz="1200" b="0" i="0" kern="1200">
        <a:solidFill>
          <a:schemeClr val="tx1"/>
        </a:solidFill>
        <a:latin typeface="Arial" charset="0"/>
        <a:ea typeface="+mn-ea"/>
        <a:cs typeface="+mn-cs"/>
      </a:defRPr>
    </a:lvl2pPr>
    <a:lvl3pPr marL="914400" algn="l" defTabSz="457200" rtl="0" eaLnBrk="1" latinLnBrk="0" hangingPunct="1">
      <a:defRPr sz="1200" b="0" i="0" kern="1200">
        <a:solidFill>
          <a:schemeClr val="tx1"/>
        </a:solidFill>
        <a:latin typeface="Arial" charset="0"/>
        <a:ea typeface="+mn-ea"/>
        <a:cs typeface="+mn-cs"/>
      </a:defRPr>
    </a:lvl3pPr>
    <a:lvl4pPr marL="1371600" algn="l" defTabSz="457200" rtl="0" eaLnBrk="1" latinLnBrk="0" hangingPunct="1">
      <a:defRPr sz="1200" b="0" i="0" kern="1200">
        <a:solidFill>
          <a:schemeClr val="tx1"/>
        </a:solidFill>
        <a:latin typeface="Arial" charset="0"/>
        <a:ea typeface="+mn-ea"/>
        <a:cs typeface="+mn-cs"/>
      </a:defRPr>
    </a:lvl4pPr>
    <a:lvl5pPr marL="1828800" algn="l" defTabSz="457200" rtl="0" eaLnBrk="1" latinLnBrk="0" hangingPunct="1">
      <a:defRPr sz="1200" b="0" i="0" kern="1200">
        <a:solidFill>
          <a:schemeClr val="tx1"/>
        </a:solidFill>
        <a:latin typeface="Arial"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7" name="Shape 67"/>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1100" b="0" i="0" u="none" strike="noStrike" cap="none" dirty="0">
                <a:solidFill>
                  <a:schemeClr val="dk1"/>
                </a:solidFill>
                <a:latin typeface="Arial"/>
                <a:ea typeface="Arial"/>
                <a:cs typeface="Arial"/>
                <a:sym typeface="Arial"/>
              </a:rPr>
              <a:t>Blockchain essentially a database, but traditional databases have central admins, which makes using them to house transaction data involving parties that don’t trust one another problematic and expensive. So, each entity maintains their own database, resulting in duplicate data and, if there are mistakes or malicious behavior, results in expensive and time consuming disputes over what the actual state of the truth is. This is particularly true when exchanging assets. And lots of different institutions recording different assets.</a:t>
            </a:r>
          </a:p>
        </p:txBody>
      </p:sp>
    </p:spTree>
    <p:extLst>
      <p:ext uri="{BB962C8B-B14F-4D97-AF65-F5344CB8AC3E}">
        <p14:creationId xmlns:p14="http://schemas.microsoft.com/office/powerpoint/2010/main" val="24884511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Garage flyer</a:t>
            </a:r>
          </a:p>
        </p:txBody>
      </p:sp>
      <p:sp>
        <p:nvSpPr>
          <p:cNvPr id="4" name="Slide Number Placeholder 3"/>
          <p:cNvSpPr>
            <a:spLocks noGrp="1"/>
          </p:cNvSpPr>
          <p:nvPr>
            <p:ph type="sldNum" sz="quarter" idx="10"/>
          </p:nvPr>
        </p:nvSpPr>
        <p:spPr/>
        <p:txBody>
          <a:bodyPr/>
          <a:lstStyle/>
          <a:p>
            <a:fld id="{18D02FFD-07D4-5C4F-BD77-921008177348}"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2628091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EDDE39F7-555F-4E49-87AD-0EBF9F90242A}" type="slidenum">
              <a:rPr lang="en-US" smtClean="0"/>
              <a:pPr/>
              <a:t>5</a:t>
            </a:fld>
            <a:endParaRPr lang="en-US" dirty="0"/>
          </a:p>
        </p:txBody>
      </p:sp>
    </p:spTree>
    <p:extLst>
      <p:ext uri="{BB962C8B-B14F-4D97-AF65-F5344CB8AC3E}">
        <p14:creationId xmlns:p14="http://schemas.microsoft.com/office/powerpoint/2010/main" val="3116843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E39F7-555F-4E49-87AD-0EBF9F90242A}" type="slidenum">
              <a:rPr lang="en-US" smtClean="0"/>
              <a:pPr/>
              <a:t>7</a:t>
            </a:fld>
            <a:endParaRPr lang="en-US" dirty="0"/>
          </a:p>
        </p:txBody>
      </p:sp>
    </p:spTree>
    <p:extLst>
      <p:ext uri="{BB962C8B-B14F-4D97-AF65-F5344CB8AC3E}">
        <p14:creationId xmlns:p14="http://schemas.microsoft.com/office/powerpoint/2010/main" val="618874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seeing lots of networks forming</a:t>
            </a:r>
          </a:p>
        </p:txBody>
      </p:sp>
      <p:sp>
        <p:nvSpPr>
          <p:cNvPr id="4" name="Slide Number Placeholder 3"/>
          <p:cNvSpPr>
            <a:spLocks noGrp="1"/>
          </p:cNvSpPr>
          <p:nvPr>
            <p:ph type="sldNum" sz="quarter" idx="5"/>
          </p:nvPr>
        </p:nvSpPr>
        <p:spPr/>
        <p:txBody>
          <a:bodyPr/>
          <a:lstStyle/>
          <a:p>
            <a:fld id="{DF50BEDC-EDAF-E141-AF63-EEA619926B46}" type="slidenum">
              <a:rPr lang="en-US" smtClean="0"/>
              <a:pPr/>
              <a:t>8</a:t>
            </a:fld>
            <a:endParaRPr lang="en-US" dirty="0"/>
          </a:p>
        </p:txBody>
      </p:sp>
    </p:spTree>
    <p:extLst>
      <p:ext uri="{BB962C8B-B14F-4D97-AF65-F5344CB8AC3E}">
        <p14:creationId xmlns:p14="http://schemas.microsoft.com/office/powerpoint/2010/main" val="1656581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multiple networks, self sovereign identity becomes important, otherwise it becomes difficult to manage policy based systems.</a:t>
            </a:r>
          </a:p>
          <a:p>
            <a:endParaRPr lang="en-US" dirty="0"/>
          </a:p>
          <a:p>
            <a:r>
              <a:rPr lang="en-US" dirty="0"/>
              <a:t>Key concepts:</a:t>
            </a:r>
          </a:p>
          <a:p>
            <a:r>
              <a:rPr lang="en-US" dirty="0" err="1"/>
              <a:t>Decentralised</a:t>
            </a:r>
            <a:r>
              <a:rPr lang="en-US" dirty="0"/>
              <a:t> identifiers (DIDs):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1" dirty="0">
                <a:solidFill>
                  <a:srgbClr val="003BC9"/>
                </a:solidFill>
              </a:rPr>
              <a:t>Universal, standardized identifier for verifiable, self sovereign identity</a:t>
            </a:r>
          </a:p>
          <a:p>
            <a:pPr marL="171450" indent="-171450">
              <a:buFont typeface="Arial" panose="020B0604020202020204" pitchFamily="34" charset="0"/>
              <a:buChar char="•"/>
            </a:pPr>
            <a:r>
              <a:rPr lang="en-US" sz="1200" i="1" dirty="0">
                <a:solidFill>
                  <a:srgbClr val="003BC9"/>
                </a:solidFill>
              </a:rPr>
              <a:t>Fully under the control of person, institution, or thing. User owned and governed </a:t>
            </a:r>
          </a:p>
          <a:p>
            <a:pPr marL="171450" indent="-171450" defTabSz="1219170">
              <a:spcBef>
                <a:spcPts val="0"/>
              </a:spcBef>
              <a:spcAft>
                <a:spcPts val="800"/>
              </a:spcAft>
              <a:buSzPct val="70000"/>
              <a:buFont typeface="Arial" panose="020B0604020202020204" pitchFamily="34" charset="0"/>
              <a:buChar char="•"/>
              <a:defRPr sz="3600"/>
            </a:pPr>
            <a:r>
              <a:rPr lang="en-US" sz="1200" i="1" dirty="0">
                <a:solidFill>
                  <a:srgbClr val="003BC9"/>
                </a:solidFill>
              </a:rPr>
              <a:t>URL maps an identity for a trusted interaction to a subject</a:t>
            </a:r>
          </a:p>
          <a:p>
            <a:pPr marL="118530" indent="-118530" defTabSz="1219170">
              <a:spcBef>
                <a:spcPts val="0"/>
              </a:spcBef>
              <a:spcAft>
                <a:spcPts val="800"/>
              </a:spcAft>
              <a:buSzPct val="70000"/>
              <a:buFont typeface="Arial" charset="0"/>
              <a:buChar char="•"/>
              <a:defRPr sz="3600"/>
            </a:pPr>
            <a:endParaRPr lang="en-US" sz="1200" i="1" dirty="0">
              <a:solidFill>
                <a:srgbClr val="003BC9"/>
              </a:solidFill>
            </a:endParaRPr>
          </a:p>
          <a:p>
            <a:r>
              <a:rPr lang="en-US" dirty="0"/>
              <a:t>Verifiable Credentials (VCs):</a:t>
            </a:r>
          </a:p>
          <a:p>
            <a:pPr marL="118530" indent="-118530" defTabSz="1219170">
              <a:spcBef>
                <a:spcPts val="0"/>
              </a:spcBef>
              <a:spcAft>
                <a:spcPts val="800"/>
              </a:spcAft>
              <a:buSzPct val="70000"/>
              <a:buFont typeface="Arial" charset="0"/>
              <a:buChar char="•"/>
              <a:defRPr sz="3600"/>
            </a:pPr>
            <a:r>
              <a:rPr lang="en-US" sz="1200" i="1" dirty="0">
                <a:solidFill>
                  <a:srgbClr val="003BC9"/>
                </a:solidFill>
              </a:rPr>
              <a:t>Cryptographically backed statements of truth</a:t>
            </a:r>
          </a:p>
          <a:p>
            <a:pPr marL="118530" indent="-118530" defTabSz="1219170">
              <a:spcBef>
                <a:spcPts val="0"/>
              </a:spcBef>
              <a:spcAft>
                <a:spcPts val="800"/>
              </a:spcAft>
              <a:buSzPct val="70000"/>
              <a:buFont typeface="Arial" charset="0"/>
              <a:buChar char="•"/>
              <a:defRPr sz="3600"/>
            </a:pPr>
            <a:r>
              <a:rPr lang="en-US" sz="1200" i="1" dirty="0">
                <a:solidFill>
                  <a:srgbClr val="003BC9"/>
                </a:solidFill>
              </a:rPr>
              <a:t>Standard mechanism for defining, exchanging and verifying digital information </a:t>
            </a:r>
          </a:p>
          <a:p>
            <a:pPr marL="118530" indent="-118530" defTabSz="1219170">
              <a:spcBef>
                <a:spcPts val="0"/>
              </a:spcBef>
              <a:spcAft>
                <a:spcPts val="800"/>
              </a:spcAft>
              <a:buSzPct val="70000"/>
              <a:buFont typeface="Arial" charset="0"/>
              <a:buChar char="•"/>
              <a:defRPr sz="3600"/>
            </a:pPr>
            <a:r>
              <a:rPr lang="en-US" sz="1200" i="1" dirty="0">
                <a:solidFill>
                  <a:srgbClr val="003BC9"/>
                </a:solidFill>
              </a:rPr>
              <a:t>Ecosystem of issuers, verifiers and owners</a:t>
            </a:r>
          </a:p>
          <a:p>
            <a:endParaRPr lang="en-US" dirty="0"/>
          </a:p>
          <a:p>
            <a:r>
              <a:rPr lang="en-US" dirty="0"/>
              <a:t>Distributed Key Management System (DKMS)</a:t>
            </a:r>
          </a:p>
          <a:p>
            <a:pPr marL="118530" indent="-118530" defTabSz="1219170">
              <a:spcBef>
                <a:spcPts val="0"/>
              </a:spcBef>
              <a:spcAft>
                <a:spcPts val="800"/>
              </a:spcAft>
              <a:buSzPct val="70000"/>
              <a:buFont typeface="Arial" charset="0"/>
              <a:buChar char="•"/>
              <a:defRPr sz="3600"/>
            </a:pPr>
            <a:r>
              <a:rPr lang="en-US" sz="1200" i="1" dirty="0">
                <a:solidFill>
                  <a:srgbClr val="003BC9"/>
                </a:solidFill>
              </a:rPr>
              <a:t>User permissioning</a:t>
            </a:r>
          </a:p>
          <a:p>
            <a:pPr marL="118530" indent="-118530" defTabSz="1219170">
              <a:spcBef>
                <a:spcPts val="0"/>
              </a:spcBef>
              <a:spcAft>
                <a:spcPts val="800"/>
              </a:spcAft>
              <a:buSzPct val="70000"/>
              <a:buFont typeface="Arial" charset="0"/>
              <a:buChar char="•"/>
              <a:defRPr sz="3600"/>
            </a:pPr>
            <a:r>
              <a:rPr lang="en-US" sz="1200" i="1" dirty="0">
                <a:solidFill>
                  <a:srgbClr val="003BC9"/>
                </a:solidFill>
              </a:rPr>
              <a:t>Users own their keys and have a public key ring for those they interact with</a:t>
            </a:r>
          </a:p>
          <a:p>
            <a:pPr marL="118530" indent="-118530" defTabSz="1219170">
              <a:spcBef>
                <a:spcPts val="0"/>
              </a:spcBef>
              <a:spcAft>
                <a:spcPts val="800"/>
              </a:spcAft>
              <a:buSzPct val="70000"/>
              <a:buFont typeface="Arial" charset="0"/>
              <a:buChar char="•"/>
              <a:defRPr sz="3600"/>
            </a:pPr>
            <a:r>
              <a:rPr lang="en-US" sz="1200" i="1" dirty="0">
                <a:solidFill>
                  <a:srgbClr val="003BC9"/>
                </a:solidFill>
              </a:rPr>
              <a:t>Public key rings are used to resolve and verify interactions using DIDs</a:t>
            </a:r>
          </a:p>
        </p:txBody>
      </p:sp>
      <p:sp>
        <p:nvSpPr>
          <p:cNvPr id="4" name="Slide Number Placeholder 3"/>
          <p:cNvSpPr>
            <a:spLocks noGrp="1"/>
          </p:cNvSpPr>
          <p:nvPr>
            <p:ph type="sldNum" sz="quarter" idx="5"/>
          </p:nvPr>
        </p:nvSpPr>
        <p:spPr/>
        <p:txBody>
          <a:bodyPr/>
          <a:lstStyle/>
          <a:p>
            <a:fld id="{EDDE39F7-555F-4E49-87AD-0EBF9F90242A}" type="slidenum">
              <a:rPr lang="en-US" smtClean="0"/>
              <a:t>9</a:t>
            </a:fld>
            <a:endParaRPr lang="en-US"/>
          </a:p>
        </p:txBody>
      </p:sp>
    </p:spTree>
    <p:extLst>
      <p:ext uri="{BB962C8B-B14F-4D97-AF65-F5344CB8AC3E}">
        <p14:creationId xmlns:p14="http://schemas.microsoft.com/office/powerpoint/2010/main" val="683868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E39F7-555F-4E49-87AD-0EBF9F90242A}" type="slidenum">
              <a:rPr lang="en-US" smtClean="0"/>
              <a:t>10</a:t>
            </a:fld>
            <a:endParaRPr lang="en-US"/>
          </a:p>
        </p:txBody>
      </p:sp>
    </p:spTree>
    <p:extLst>
      <p:ext uri="{BB962C8B-B14F-4D97-AF65-F5344CB8AC3E}">
        <p14:creationId xmlns:p14="http://schemas.microsoft.com/office/powerpoint/2010/main" val="2633266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base" latinLnBrk="0" hangingPunct="1">
              <a:lnSpc>
                <a:spcPct val="100000"/>
              </a:lnSpc>
              <a:spcBef>
                <a:spcPct val="5000"/>
              </a:spcBef>
              <a:spcAft>
                <a:spcPct val="5000"/>
              </a:spcAft>
              <a:buClrTx/>
              <a:buSzTx/>
              <a:buFont typeface="Arial" charset="0"/>
              <a:buChar char="–"/>
              <a:tabLst/>
              <a:defRPr/>
            </a:pPr>
            <a:r>
              <a:rPr kumimoji="0" lang="en-US" sz="1400" b="0" i="0" u="none" strike="noStrike" kern="1200" cap="none" spc="0" normalizeH="0" baseline="0" noProof="0" dirty="0">
                <a:ln>
                  <a:noFill/>
                </a:ln>
                <a:solidFill>
                  <a:srgbClr val="5A5A5A"/>
                </a:solidFill>
                <a:effectLst/>
                <a:uLnTx/>
                <a:uFillTx/>
                <a:latin typeface="Arial" charset="0"/>
                <a:ea typeface="Arial" charset="0"/>
                <a:cs typeface="Arial" charset="0"/>
              </a:rPr>
              <a:t>Blockchain gives us a shared, replicated, permissioned, ledger</a:t>
            </a:r>
          </a:p>
        </p:txBody>
      </p:sp>
      <p:sp>
        <p:nvSpPr>
          <p:cNvPr id="4" name="Slide Number Placeholder 3"/>
          <p:cNvSpPr>
            <a:spLocks noGrp="1"/>
          </p:cNvSpPr>
          <p:nvPr>
            <p:ph type="sldNum" sz="quarter" idx="5"/>
          </p:nvPr>
        </p:nvSpPr>
        <p:spPr/>
        <p:txBody>
          <a:bodyPr/>
          <a:lstStyle/>
          <a:p>
            <a:fld id="{EDDE39F7-555F-4E49-87AD-0EBF9F90242A}" type="slidenum">
              <a:rPr lang="en-US" smtClean="0"/>
              <a:pPr/>
              <a:t>11</a:t>
            </a:fld>
            <a:endParaRPr lang="en-US" dirty="0"/>
          </a:p>
        </p:txBody>
      </p:sp>
    </p:spTree>
    <p:extLst>
      <p:ext uri="{BB962C8B-B14F-4D97-AF65-F5344CB8AC3E}">
        <p14:creationId xmlns:p14="http://schemas.microsoft.com/office/powerpoint/2010/main" val="3770898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E39F7-555F-4E49-87AD-0EBF9F90242A}" type="slidenum">
              <a:rPr lang="en-US" smtClean="0"/>
              <a:t>13</a:t>
            </a:fld>
            <a:endParaRPr lang="en-US"/>
          </a:p>
        </p:txBody>
      </p:sp>
    </p:spTree>
    <p:extLst>
      <p:ext uri="{BB962C8B-B14F-4D97-AF65-F5344CB8AC3E}">
        <p14:creationId xmlns:p14="http://schemas.microsoft.com/office/powerpoint/2010/main" val="525063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EDDE39F7-555F-4E49-87AD-0EBF9F90242A}" type="slidenum">
              <a:rPr lang="en-US" smtClean="0"/>
              <a:pPr/>
              <a:t>24</a:t>
            </a:fld>
            <a:endParaRPr lang="en-US" dirty="0"/>
          </a:p>
        </p:txBody>
      </p:sp>
    </p:spTree>
    <p:extLst>
      <p:ext uri="{BB962C8B-B14F-4D97-AF65-F5344CB8AC3E}">
        <p14:creationId xmlns:p14="http://schemas.microsoft.com/office/powerpoint/2010/main" val="21055107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image" Target="../media/image2.emf"/><Relationship Id="rId7" Type="http://schemas.openxmlformats.org/officeDocument/2006/relationships/image" Target="../media/image13.tiff"/><Relationship Id="rId2" Type="http://schemas.openxmlformats.org/officeDocument/2006/relationships/image" Target="../media/image1.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12.png"/><Relationship Id="rId4" Type="http://schemas.openxmlformats.org/officeDocument/2006/relationships/image" Target="../media/image3.emf"/></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image" Target="../media/image3.emf"/><Relationship Id="rId7" Type="http://schemas.openxmlformats.org/officeDocument/2006/relationships/image" Target="../media/image13.tiff"/><Relationship Id="rId2" Type="http://schemas.openxmlformats.org/officeDocument/2006/relationships/image" Target="../media/image2.emf"/><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12.png"/><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6.emf"/><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 Blue">
    <p:bg>
      <p:bgPr>
        <a:solidFill>
          <a:srgbClr val="003BC9"/>
        </a:solidFill>
        <a:effectLst/>
      </p:bgPr>
    </p:bg>
    <p:spTree>
      <p:nvGrpSpPr>
        <p:cNvPr id="1" name=""/>
        <p:cNvGrpSpPr/>
        <p:nvPr/>
      </p:nvGrpSpPr>
      <p:grpSpPr>
        <a:xfrm>
          <a:off x="0" y="0"/>
          <a:ext cx="0" cy="0"/>
          <a:chOff x="0" y="0"/>
          <a:chExt cx="0" cy="0"/>
        </a:xfrm>
      </p:grpSpPr>
      <p:pic>
        <p:nvPicPr>
          <p:cNvPr id="13" name="Picture 12" descr="BLOCKCHAIN5_MARK_BLU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2478" y="965200"/>
            <a:ext cx="3746505" cy="3746505"/>
          </a:xfrm>
          <a:prstGeom prst="rect">
            <a:avLst/>
          </a:prstGeom>
        </p:spPr>
      </p:pic>
      <p:sp>
        <p:nvSpPr>
          <p:cNvPr id="4" name="Text Placeholder 3"/>
          <p:cNvSpPr>
            <a:spLocks noGrp="1"/>
          </p:cNvSpPr>
          <p:nvPr>
            <p:ph type="body" sz="quarter" idx="10" hasCustomPrompt="1"/>
          </p:nvPr>
        </p:nvSpPr>
        <p:spPr>
          <a:xfrm>
            <a:off x="125730" y="139700"/>
            <a:ext cx="6083300" cy="495300"/>
          </a:xfrm>
        </p:spPr>
        <p:txBody>
          <a:bodyPr>
            <a:normAutofit/>
          </a:bodyPr>
          <a:lstStyle>
            <a:lvl1pPr marL="0" indent="0">
              <a:buNone/>
              <a:defRPr sz="24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Presentation title</a:t>
            </a:r>
          </a:p>
        </p:txBody>
      </p:sp>
      <p:sp>
        <p:nvSpPr>
          <p:cNvPr id="8" name="Text Placeholder 7"/>
          <p:cNvSpPr>
            <a:spLocks noGrp="1"/>
          </p:cNvSpPr>
          <p:nvPr>
            <p:ph type="body" sz="quarter" idx="11" hasCustomPrompt="1"/>
          </p:nvPr>
        </p:nvSpPr>
        <p:spPr>
          <a:xfrm>
            <a:off x="125730" y="2530534"/>
            <a:ext cx="3048000" cy="755434"/>
          </a:xfrm>
        </p:spPr>
        <p:txBody>
          <a:bodyPr>
            <a:noAutofit/>
          </a:bodyPr>
          <a:lstStyle>
            <a:lvl1pPr marL="0" indent="0">
              <a:spcBef>
                <a:spcPts val="0"/>
              </a:spcBef>
              <a:buNone/>
              <a:defRPr sz="1400" i="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Presenter information</a:t>
            </a:r>
          </a:p>
        </p:txBody>
      </p:sp>
      <p:sp>
        <p:nvSpPr>
          <p:cNvPr id="5" name="Text Placeholder 4"/>
          <p:cNvSpPr>
            <a:spLocks noGrp="1"/>
          </p:cNvSpPr>
          <p:nvPr>
            <p:ph type="body" sz="quarter" idx="13" hasCustomPrompt="1"/>
          </p:nvPr>
        </p:nvSpPr>
        <p:spPr>
          <a:xfrm>
            <a:off x="125730" y="750463"/>
            <a:ext cx="6097269" cy="801066"/>
          </a:xfrm>
        </p:spPr>
        <p:txBody>
          <a:bodyPr>
            <a:normAutofit/>
          </a:bodyPr>
          <a:lstStyle>
            <a:lvl1pPr marL="0" indent="0">
              <a:buNone/>
              <a:defRPr sz="1600">
                <a:solidFill>
                  <a:srgbClr val="FFFFFF"/>
                </a:solidFill>
              </a:defRPr>
            </a:lvl1pPr>
          </a:lstStyle>
          <a:p>
            <a:pPr lvl="0"/>
            <a:r>
              <a:rPr lang="en-US" dirty="0"/>
              <a:t>Subtitle</a:t>
            </a:r>
          </a:p>
        </p:txBody>
      </p:sp>
      <p:pic>
        <p:nvPicPr>
          <p:cNvPr id="15" name="Picture 14" descr="Blockchain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6" name="Picture 15" descr="IBMLogo_White.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Tree>
    <p:extLst>
      <p:ext uri="{BB962C8B-B14F-4D97-AF65-F5344CB8AC3E}">
        <p14:creationId xmlns:p14="http://schemas.microsoft.com/office/powerpoint/2010/main" val="3049980080"/>
      </p:ext>
    </p:extLst>
  </p:cSld>
  <p:clrMapOvr>
    <a:masterClrMapping/>
  </p:clrMapOvr>
  <p:extLst mod="1">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14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bject w/ Supporting Cop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quarter" idx="16" hasCustomPrompt="1"/>
          </p:nvPr>
        </p:nvSpPr>
        <p:spPr>
          <a:xfrm>
            <a:off x="1961968" y="1269882"/>
            <a:ext cx="7070664" cy="3307383"/>
          </a:xfrm>
        </p:spPr>
        <p:txBody>
          <a:bodyPr>
            <a:normAutofit/>
          </a:bodyPr>
          <a:lstStyle>
            <a:lvl1pPr marL="0" indent="0">
              <a:buNone/>
              <a:defRPr sz="1200" baseline="0"/>
            </a:lvl1pPr>
          </a:lstStyle>
          <a:p>
            <a:pPr lvl="0"/>
            <a:r>
              <a:rPr lang="en-US" dirty="0"/>
              <a:t>Content</a:t>
            </a:r>
          </a:p>
        </p:txBody>
      </p:sp>
      <p:sp>
        <p:nvSpPr>
          <p:cNvPr id="11" name="Text Placeholder 5"/>
          <p:cNvSpPr>
            <a:spLocks noGrp="1"/>
          </p:cNvSpPr>
          <p:nvPr>
            <p:ph type="body" sz="quarter" idx="22" hasCustomPrompt="1"/>
          </p:nvPr>
        </p:nvSpPr>
        <p:spPr>
          <a:xfrm>
            <a:off x="125730" y="1269882"/>
            <a:ext cx="1722500" cy="3307383"/>
          </a:xfrm>
        </p:spPr>
        <p:txBody>
          <a:bodyPr>
            <a:normAutofit/>
          </a:bodyPr>
          <a:lstStyle>
            <a:lvl1pPr marL="0" indent="0">
              <a:buNone/>
              <a:defRPr sz="1200" baseline="0"/>
            </a:lvl1pPr>
          </a:lstStyle>
          <a:p>
            <a:pPr lvl="0"/>
            <a:r>
              <a:rPr lang="en-US" dirty="0"/>
              <a:t>Content</a:t>
            </a:r>
          </a:p>
        </p:txBody>
      </p:sp>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7" name="Picture 6"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sp>
        <p:nvSpPr>
          <p:cNvPr id="10"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2" name="Picture 11"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9" name="TextBox 8"/>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703202952"/>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p:bg>
      <p:bgPr>
        <a:solidFill>
          <a:schemeClr val="bg1">
            <a:alpha val="30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20"/>
          </p:nvPr>
        </p:nvSpPr>
        <p:spPr>
          <a:xfrm>
            <a:off x="125730" y="1270000"/>
            <a:ext cx="8897424" cy="3203260"/>
          </a:xfrm>
        </p:spPr>
        <p:txBody>
          <a:bodyPr>
            <a:normAutofit/>
          </a:bodyPr>
          <a:lstStyle>
            <a:lvl1pPr marL="0" indent="0" algn="ctr">
              <a:buNone/>
              <a:defRPr sz="1400" baseline="0"/>
            </a:lvl1pPr>
          </a:lstStyle>
          <a:p>
            <a:r>
              <a:rPr lang="en-US"/>
              <a:t>Drag picture to placeholder or click icon to add</a:t>
            </a:r>
            <a:endParaRPr lang="en-US" dirty="0"/>
          </a:p>
        </p:txBody>
      </p:sp>
      <p:pic>
        <p:nvPicPr>
          <p:cNvPr id="10" name="Picture 9"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14" name="Picture 1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sp>
        <p:nvSpPr>
          <p:cNvPr id="11"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2" name="Picture 11"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9" name="TextBox 8"/>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23523142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se Study 2">
    <p:bg>
      <p:bgRef idx="1001">
        <a:schemeClr val="bg1"/>
      </p:bgRef>
    </p:bg>
    <p:spTree>
      <p:nvGrpSpPr>
        <p:cNvPr id="1" name=""/>
        <p:cNvGrpSpPr/>
        <p:nvPr/>
      </p:nvGrpSpPr>
      <p:grpSpPr>
        <a:xfrm>
          <a:off x="0" y="0"/>
          <a:ext cx="0" cy="0"/>
          <a:chOff x="0" y="0"/>
          <a:chExt cx="0" cy="0"/>
        </a:xfrm>
      </p:grpSpPr>
      <p:pic>
        <p:nvPicPr>
          <p:cNvPr id="11" name="Picture 10"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14" name="Picture 1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sp>
        <p:nvSpPr>
          <p:cNvPr id="16" name="Text Placeholder 5"/>
          <p:cNvSpPr>
            <a:spLocks noGrp="1"/>
          </p:cNvSpPr>
          <p:nvPr>
            <p:ph type="body" sz="quarter" idx="22" hasCustomPrompt="1"/>
          </p:nvPr>
        </p:nvSpPr>
        <p:spPr>
          <a:xfrm>
            <a:off x="125413" y="1241871"/>
            <a:ext cx="1985951" cy="3340289"/>
          </a:xfrm>
        </p:spPr>
        <p:txBody>
          <a:bodyPr>
            <a:normAutofit/>
          </a:bodyPr>
          <a:lstStyle>
            <a:lvl1pPr marL="0" indent="0">
              <a:buNone/>
              <a:defRPr sz="1800" baseline="0"/>
            </a:lvl1pPr>
          </a:lstStyle>
          <a:p>
            <a:pPr lvl="0"/>
            <a:r>
              <a:rPr lang="en-US" dirty="0"/>
              <a:t>Body copy</a:t>
            </a:r>
          </a:p>
        </p:txBody>
      </p:sp>
      <p:sp>
        <p:nvSpPr>
          <p:cNvPr id="17" name="Text Placeholder 5"/>
          <p:cNvSpPr>
            <a:spLocks noGrp="1"/>
          </p:cNvSpPr>
          <p:nvPr>
            <p:ph type="body" sz="quarter" idx="24" hasCustomPrompt="1"/>
          </p:nvPr>
        </p:nvSpPr>
        <p:spPr>
          <a:xfrm>
            <a:off x="2277730" y="1339759"/>
            <a:ext cx="1719111" cy="3246111"/>
          </a:xfrm>
        </p:spPr>
        <p:txBody>
          <a:bodyPr>
            <a:normAutofit/>
          </a:bodyPr>
          <a:lstStyle>
            <a:lvl1pPr marL="0" indent="0">
              <a:buNone/>
              <a:defRPr sz="1400" baseline="0"/>
            </a:lvl1pPr>
          </a:lstStyle>
          <a:p>
            <a:pPr lvl="0"/>
            <a:r>
              <a:rPr lang="en-US" dirty="0"/>
              <a:t>Detail copy</a:t>
            </a:r>
          </a:p>
        </p:txBody>
      </p:sp>
      <p:sp>
        <p:nvSpPr>
          <p:cNvPr id="18" name="Text Placeholder 2"/>
          <p:cNvSpPr>
            <a:spLocks noGrp="1"/>
          </p:cNvSpPr>
          <p:nvPr>
            <p:ph type="body" sz="quarter" idx="25" hasCustomPrompt="1"/>
          </p:nvPr>
        </p:nvSpPr>
        <p:spPr>
          <a:xfrm>
            <a:off x="4168775" y="1241871"/>
            <a:ext cx="4787999" cy="2560611"/>
          </a:xfrm>
        </p:spPr>
        <p:txBody>
          <a:bodyPr>
            <a:normAutofit/>
          </a:bodyPr>
          <a:lstStyle>
            <a:lvl1pPr marL="0" indent="0">
              <a:buNone/>
              <a:defRPr sz="2400" baseline="0"/>
            </a:lvl1pPr>
          </a:lstStyle>
          <a:p>
            <a:pPr lvl="0"/>
            <a:r>
              <a:rPr lang="en-US" dirty="0"/>
              <a:t>Quote, stat, etc.</a:t>
            </a:r>
          </a:p>
        </p:txBody>
      </p:sp>
      <p:sp>
        <p:nvSpPr>
          <p:cNvPr id="19"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20" name="Picture 19"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0" name="TextBox 9"/>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89102287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Full-Width Copy">
    <p:bg>
      <p:bgRef idx="1001">
        <a:schemeClr val="bg1"/>
      </p:bgRef>
    </p:bg>
    <p:spTree>
      <p:nvGrpSpPr>
        <p:cNvPr id="1" name=""/>
        <p:cNvGrpSpPr/>
        <p:nvPr/>
      </p:nvGrpSpPr>
      <p:grpSpPr>
        <a:xfrm>
          <a:off x="0" y="0"/>
          <a:ext cx="0" cy="0"/>
          <a:chOff x="0" y="0"/>
          <a:chExt cx="0" cy="0"/>
        </a:xfrm>
      </p:grpSpPr>
      <p:sp>
        <p:nvSpPr>
          <p:cNvPr id="11" name="Text Placeholder 5"/>
          <p:cNvSpPr>
            <a:spLocks noGrp="1"/>
          </p:cNvSpPr>
          <p:nvPr>
            <p:ph type="body" sz="quarter" idx="22" hasCustomPrompt="1"/>
          </p:nvPr>
        </p:nvSpPr>
        <p:spPr>
          <a:xfrm>
            <a:off x="125730" y="1269882"/>
            <a:ext cx="8897424" cy="2966219"/>
          </a:xfrm>
        </p:spPr>
        <p:txBody>
          <a:bodyPr>
            <a:normAutofit/>
          </a:bodyPr>
          <a:lstStyle>
            <a:lvl1pPr marL="171450" indent="-171450">
              <a:buFont typeface="Arial"/>
              <a:buChar char="•"/>
              <a:defRPr sz="1200" baseline="0"/>
            </a:lvl1pPr>
          </a:lstStyle>
          <a:p>
            <a:pPr lvl="0"/>
            <a:r>
              <a:rPr lang="en-US" dirty="0"/>
              <a:t>Content</a:t>
            </a:r>
          </a:p>
        </p:txBody>
      </p:sp>
      <p:pic>
        <p:nvPicPr>
          <p:cNvPr id="9" name="Picture 8"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0" name="Picture 9"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
        <p:nvSpPr>
          <p:cNvPr id="13"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8" name="Picture 7"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4" name="TextBox 13"/>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3606206289"/>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Full-Width Copy">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24" hasCustomPrompt="1"/>
          </p:nvPr>
        </p:nvSpPr>
        <p:spPr>
          <a:xfrm>
            <a:off x="125413" y="1270000"/>
            <a:ext cx="4376737" cy="2965450"/>
          </a:xfrm>
        </p:spPr>
        <p:txBody>
          <a:bodyPr>
            <a:normAutofit/>
          </a:bodyPr>
          <a:lstStyle>
            <a:lvl1pPr marL="0" indent="0">
              <a:buNone/>
              <a:defRPr sz="1200" baseline="0"/>
            </a:lvl1pPr>
          </a:lstStyle>
          <a:p>
            <a:pPr lvl="0"/>
            <a:r>
              <a:rPr lang="en-US" dirty="0"/>
              <a:t>Content</a:t>
            </a:r>
          </a:p>
        </p:txBody>
      </p:sp>
      <p:sp>
        <p:nvSpPr>
          <p:cNvPr id="10" name="Content Placeholder 4"/>
          <p:cNvSpPr>
            <a:spLocks noGrp="1"/>
          </p:cNvSpPr>
          <p:nvPr>
            <p:ph sz="quarter" idx="25" hasCustomPrompt="1"/>
          </p:nvPr>
        </p:nvSpPr>
        <p:spPr>
          <a:xfrm>
            <a:off x="4646417" y="1270000"/>
            <a:ext cx="4376737" cy="2965450"/>
          </a:xfrm>
        </p:spPr>
        <p:txBody>
          <a:bodyPr>
            <a:normAutofit/>
          </a:bodyPr>
          <a:lstStyle>
            <a:lvl1pPr marL="0" indent="0">
              <a:buNone/>
              <a:defRPr sz="1200" baseline="0"/>
            </a:lvl1pPr>
          </a:lstStyle>
          <a:p>
            <a:pPr lvl="0"/>
            <a:r>
              <a:rPr lang="en-US" dirty="0"/>
              <a:t>Content</a:t>
            </a:r>
          </a:p>
        </p:txBody>
      </p:sp>
      <p:pic>
        <p:nvPicPr>
          <p:cNvPr id="9" name="Picture 8"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1" name="Picture 10"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
        <p:nvSpPr>
          <p:cNvPr id="13" name="Text Placeholder 7"/>
          <p:cNvSpPr>
            <a:spLocks noGrp="1"/>
          </p:cNvSpPr>
          <p:nvPr>
            <p:ph type="body" sz="quarter" idx="26"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6" name="Picture 15"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4" name="TextBox 13"/>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967881784"/>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py w/ Supporting Object">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25730" y="144464"/>
            <a:ext cx="3523340" cy="3068150"/>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9" name="Content Placeholder 4"/>
          <p:cNvSpPr>
            <a:spLocks noGrp="1"/>
          </p:cNvSpPr>
          <p:nvPr>
            <p:ph sz="quarter" idx="24" hasCustomPrompt="1"/>
          </p:nvPr>
        </p:nvSpPr>
        <p:spPr>
          <a:xfrm>
            <a:off x="4085966" y="341163"/>
            <a:ext cx="1495648" cy="1318152"/>
          </a:xfrm>
        </p:spPr>
        <p:txBody>
          <a:bodyPr anchor="ctr">
            <a:normAutofit/>
          </a:bodyPr>
          <a:lstStyle>
            <a:lvl1pPr marL="0" indent="0" algn="ctr">
              <a:buNone/>
              <a:defRPr sz="1200" baseline="0"/>
            </a:lvl1pPr>
          </a:lstStyle>
          <a:p>
            <a:pPr lvl="0"/>
            <a:r>
              <a:rPr lang="en-US" dirty="0"/>
              <a:t>Content</a:t>
            </a:r>
          </a:p>
        </p:txBody>
      </p:sp>
      <p:sp>
        <p:nvSpPr>
          <p:cNvPr id="10" name="Content Placeholder 4"/>
          <p:cNvSpPr>
            <a:spLocks noGrp="1"/>
          </p:cNvSpPr>
          <p:nvPr>
            <p:ph sz="quarter" idx="25" hasCustomPrompt="1"/>
          </p:nvPr>
        </p:nvSpPr>
        <p:spPr>
          <a:xfrm>
            <a:off x="5773819" y="1922893"/>
            <a:ext cx="1495648" cy="1318152"/>
          </a:xfrm>
        </p:spPr>
        <p:txBody>
          <a:bodyPr anchor="ctr">
            <a:normAutofit/>
          </a:bodyPr>
          <a:lstStyle>
            <a:lvl1pPr marL="0" indent="0" algn="ctr">
              <a:buNone/>
              <a:defRPr sz="1200" baseline="0"/>
            </a:lvl1pPr>
          </a:lstStyle>
          <a:p>
            <a:pPr lvl="0"/>
            <a:r>
              <a:rPr lang="en-US" dirty="0"/>
              <a:t>Content</a:t>
            </a:r>
          </a:p>
        </p:txBody>
      </p:sp>
      <p:sp>
        <p:nvSpPr>
          <p:cNvPr id="13" name="Content Placeholder 4"/>
          <p:cNvSpPr>
            <a:spLocks noGrp="1"/>
          </p:cNvSpPr>
          <p:nvPr>
            <p:ph sz="quarter" idx="27" hasCustomPrompt="1"/>
          </p:nvPr>
        </p:nvSpPr>
        <p:spPr>
          <a:xfrm>
            <a:off x="7461672" y="3523577"/>
            <a:ext cx="1495648" cy="1318152"/>
          </a:xfrm>
        </p:spPr>
        <p:txBody>
          <a:bodyPr anchor="ctr">
            <a:normAutofit/>
          </a:bodyPr>
          <a:lstStyle>
            <a:lvl1pPr marL="0" indent="0" algn="ctr">
              <a:buNone/>
              <a:defRPr sz="1200" baseline="0"/>
            </a:lvl1pPr>
          </a:lstStyle>
          <a:p>
            <a:pPr lvl="0"/>
            <a:r>
              <a:rPr lang="en-US" dirty="0"/>
              <a:t>Content</a:t>
            </a:r>
          </a:p>
        </p:txBody>
      </p:sp>
      <p:pic>
        <p:nvPicPr>
          <p:cNvPr id="11" name="Picture 10"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3" name="Picture 2" descr="3Grid_Dark.eps"/>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496651" y="241173"/>
            <a:ext cx="6353438" cy="4669665"/>
          </a:xfrm>
          <a:prstGeom prst="rect">
            <a:avLst/>
          </a:prstGeom>
        </p:spPr>
      </p:pic>
      <p:pic>
        <p:nvPicPr>
          <p:cNvPr id="12" name="Picture 11" descr="IBMLogo_White.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
        <p:nvSpPr>
          <p:cNvPr id="14" name="TextBox 13"/>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3981117613"/>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4-Column">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24" hasCustomPrompt="1"/>
          </p:nvPr>
        </p:nvSpPr>
        <p:spPr>
          <a:xfrm>
            <a:off x="125730" y="1270000"/>
            <a:ext cx="2084695" cy="2965450"/>
          </a:xfrm>
        </p:spPr>
        <p:txBody>
          <a:bodyPr>
            <a:normAutofit/>
          </a:bodyPr>
          <a:lstStyle>
            <a:lvl1pPr marL="0" indent="0" algn="ctr">
              <a:buNone/>
              <a:defRPr sz="1200" baseline="0"/>
            </a:lvl1pPr>
          </a:lstStyle>
          <a:p>
            <a:pPr lvl="0"/>
            <a:r>
              <a:rPr lang="en-US" dirty="0"/>
              <a:t>Content</a:t>
            </a:r>
          </a:p>
        </p:txBody>
      </p:sp>
      <p:sp>
        <p:nvSpPr>
          <p:cNvPr id="10" name="Content Placeholder 4"/>
          <p:cNvSpPr>
            <a:spLocks noGrp="1"/>
          </p:cNvSpPr>
          <p:nvPr>
            <p:ph sz="quarter" idx="25" hasCustomPrompt="1"/>
          </p:nvPr>
        </p:nvSpPr>
        <p:spPr>
          <a:xfrm>
            <a:off x="2396640" y="1270000"/>
            <a:ext cx="2084695" cy="2965450"/>
          </a:xfrm>
        </p:spPr>
        <p:txBody>
          <a:bodyPr>
            <a:normAutofit/>
          </a:bodyPr>
          <a:lstStyle>
            <a:lvl1pPr marL="0" indent="0" algn="ctr">
              <a:buNone/>
              <a:defRPr sz="1200" baseline="0"/>
            </a:lvl1pPr>
          </a:lstStyle>
          <a:p>
            <a:pPr lvl="0"/>
            <a:r>
              <a:rPr lang="en-US" dirty="0"/>
              <a:t>Content</a:t>
            </a:r>
          </a:p>
        </p:txBody>
      </p:sp>
      <p:sp>
        <p:nvSpPr>
          <p:cNvPr id="9" name="Content Placeholder 4"/>
          <p:cNvSpPr>
            <a:spLocks noGrp="1"/>
          </p:cNvSpPr>
          <p:nvPr>
            <p:ph sz="quarter" idx="26" hasCustomPrompt="1"/>
          </p:nvPr>
        </p:nvSpPr>
        <p:spPr>
          <a:xfrm>
            <a:off x="4667550" y="1270000"/>
            <a:ext cx="2084695" cy="2965450"/>
          </a:xfrm>
        </p:spPr>
        <p:txBody>
          <a:bodyPr>
            <a:normAutofit/>
          </a:bodyPr>
          <a:lstStyle>
            <a:lvl1pPr marL="0" indent="0" algn="ctr">
              <a:buNone/>
              <a:defRPr sz="1200" baseline="0"/>
            </a:lvl1pPr>
          </a:lstStyle>
          <a:p>
            <a:pPr lvl="0"/>
            <a:r>
              <a:rPr lang="en-US" dirty="0"/>
              <a:t>Content</a:t>
            </a:r>
          </a:p>
        </p:txBody>
      </p:sp>
      <p:sp>
        <p:nvSpPr>
          <p:cNvPr id="11" name="Content Placeholder 4"/>
          <p:cNvSpPr>
            <a:spLocks noGrp="1"/>
          </p:cNvSpPr>
          <p:nvPr>
            <p:ph sz="quarter" idx="27" hasCustomPrompt="1"/>
          </p:nvPr>
        </p:nvSpPr>
        <p:spPr>
          <a:xfrm>
            <a:off x="6938459" y="1270000"/>
            <a:ext cx="2084695" cy="2965450"/>
          </a:xfrm>
        </p:spPr>
        <p:txBody>
          <a:bodyPr>
            <a:normAutofit/>
          </a:bodyPr>
          <a:lstStyle>
            <a:lvl1pPr marL="0" indent="0" algn="ctr">
              <a:buNone/>
              <a:defRPr sz="1200" baseline="0"/>
            </a:lvl1pPr>
          </a:lstStyle>
          <a:p>
            <a:pPr lvl="0"/>
            <a:r>
              <a:rPr lang="en-US" dirty="0"/>
              <a:t>Content</a:t>
            </a:r>
          </a:p>
        </p:txBody>
      </p:sp>
      <p:pic>
        <p:nvPicPr>
          <p:cNvPr id="12" name="Picture 11"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3" name="Picture 12"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
        <p:nvSpPr>
          <p:cNvPr id="15"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6" name="Picture 15"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4" name="TextBox 13"/>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1836683801"/>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Copy w/ Supporting Object">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50800"/>
            <a:ext cx="9144000" cy="5021354"/>
          </a:xfrm>
          <a:prstGeom prst="rect">
            <a:avLst/>
          </a:prstGeom>
        </p:spPr>
      </p:pic>
      <p:sp>
        <p:nvSpPr>
          <p:cNvPr id="8" name="Text Placeholder 7"/>
          <p:cNvSpPr>
            <a:spLocks noGrp="1"/>
          </p:cNvSpPr>
          <p:nvPr>
            <p:ph type="body" sz="quarter" idx="13" hasCustomPrompt="1"/>
          </p:nvPr>
        </p:nvSpPr>
        <p:spPr>
          <a:xfrm>
            <a:off x="125729" y="144464"/>
            <a:ext cx="5286267" cy="1191756"/>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13" name="Content Placeholder 4"/>
          <p:cNvSpPr>
            <a:spLocks noGrp="1"/>
          </p:cNvSpPr>
          <p:nvPr>
            <p:ph sz="quarter" idx="27" hasCustomPrompt="1"/>
          </p:nvPr>
        </p:nvSpPr>
        <p:spPr>
          <a:xfrm>
            <a:off x="5149014" y="3160913"/>
            <a:ext cx="916971" cy="892584"/>
          </a:xfrm>
        </p:spPr>
        <p:txBody>
          <a:bodyPr anchor="ctr">
            <a:normAutofit/>
          </a:bodyPr>
          <a:lstStyle>
            <a:lvl1pPr marL="0" indent="0" algn="ctr">
              <a:buNone/>
              <a:defRPr sz="1200" baseline="0"/>
            </a:lvl1pPr>
          </a:lstStyle>
          <a:p>
            <a:pPr lvl="0"/>
            <a:r>
              <a:rPr lang="en-US" dirty="0"/>
              <a:t>Content</a:t>
            </a:r>
          </a:p>
        </p:txBody>
      </p:sp>
      <p:sp>
        <p:nvSpPr>
          <p:cNvPr id="7" name="Content Placeholder 4"/>
          <p:cNvSpPr>
            <a:spLocks noGrp="1"/>
          </p:cNvSpPr>
          <p:nvPr>
            <p:ph sz="quarter" idx="28" hasCustomPrompt="1"/>
          </p:nvPr>
        </p:nvSpPr>
        <p:spPr>
          <a:xfrm>
            <a:off x="6170993" y="2128720"/>
            <a:ext cx="916971" cy="892584"/>
          </a:xfrm>
        </p:spPr>
        <p:txBody>
          <a:bodyPr anchor="ctr">
            <a:normAutofit/>
          </a:bodyPr>
          <a:lstStyle>
            <a:lvl1pPr marL="0" indent="0" algn="ctr">
              <a:buNone/>
              <a:defRPr sz="1200" baseline="0"/>
            </a:lvl1pPr>
          </a:lstStyle>
          <a:p>
            <a:pPr lvl="0"/>
            <a:r>
              <a:rPr lang="en-US" dirty="0"/>
              <a:t>Content</a:t>
            </a:r>
          </a:p>
        </p:txBody>
      </p:sp>
      <p:sp>
        <p:nvSpPr>
          <p:cNvPr id="9" name="Content Placeholder 4"/>
          <p:cNvSpPr>
            <a:spLocks noGrp="1"/>
          </p:cNvSpPr>
          <p:nvPr>
            <p:ph sz="quarter" idx="29" hasCustomPrompt="1"/>
          </p:nvPr>
        </p:nvSpPr>
        <p:spPr>
          <a:xfrm>
            <a:off x="3088269" y="3170390"/>
            <a:ext cx="916971" cy="892584"/>
          </a:xfrm>
        </p:spPr>
        <p:txBody>
          <a:bodyPr anchor="ctr">
            <a:normAutofit/>
          </a:bodyPr>
          <a:lstStyle>
            <a:lvl1pPr marL="0" indent="0" algn="ctr">
              <a:buNone/>
              <a:defRPr sz="1200" baseline="0"/>
            </a:lvl1pPr>
          </a:lstStyle>
          <a:p>
            <a:pPr lvl="0"/>
            <a:r>
              <a:rPr lang="en-US" dirty="0"/>
              <a:t>Content</a:t>
            </a:r>
          </a:p>
        </p:txBody>
      </p:sp>
      <p:sp>
        <p:nvSpPr>
          <p:cNvPr id="10" name="Content Placeholder 4"/>
          <p:cNvSpPr>
            <a:spLocks noGrp="1"/>
          </p:cNvSpPr>
          <p:nvPr>
            <p:ph sz="quarter" idx="30" hasCustomPrompt="1"/>
          </p:nvPr>
        </p:nvSpPr>
        <p:spPr>
          <a:xfrm>
            <a:off x="4110248" y="2138197"/>
            <a:ext cx="916971" cy="892584"/>
          </a:xfrm>
        </p:spPr>
        <p:txBody>
          <a:bodyPr anchor="ctr">
            <a:normAutofit/>
          </a:bodyPr>
          <a:lstStyle>
            <a:lvl1pPr marL="0" indent="0" algn="ctr">
              <a:buNone/>
              <a:defRPr sz="1200" baseline="0"/>
            </a:lvl1pPr>
          </a:lstStyle>
          <a:p>
            <a:pPr lvl="0"/>
            <a:r>
              <a:rPr lang="en-US" dirty="0"/>
              <a:t>Content</a:t>
            </a:r>
          </a:p>
        </p:txBody>
      </p:sp>
      <p:sp>
        <p:nvSpPr>
          <p:cNvPr id="12" name="Content Placeholder 4"/>
          <p:cNvSpPr>
            <a:spLocks noGrp="1"/>
          </p:cNvSpPr>
          <p:nvPr>
            <p:ph sz="quarter" idx="31" hasCustomPrompt="1"/>
          </p:nvPr>
        </p:nvSpPr>
        <p:spPr>
          <a:xfrm>
            <a:off x="2059578" y="4194652"/>
            <a:ext cx="916971" cy="892584"/>
          </a:xfrm>
        </p:spPr>
        <p:txBody>
          <a:bodyPr anchor="ctr">
            <a:normAutofit/>
          </a:bodyPr>
          <a:lstStyle>
            <a:lvl1pPr marL="0" indent="0" algn="ctr">
              <a:buNone/>
              <a:defRPr sz="1200" baseline="0"/>
            </a:lvl1pPr>
          </a:lstStyle>
          <a:p>
            <a:pPr lvl="0"/>
            <a:r>
              <a:rPr lang="en-US" dirty="0"/>
              <a:t>Content</a:t>
            </a:r>
          </a:p>
        </p:txBody>
      </p:sp>
      <p:sp>
        <p:nvSpPr>
          <p:cNvPr id="14" name="Content Placeholder 4"/>
          <p:cNvSpPr>
            <a:spLocks noGrp="1"/>
          </p:cNvSpPr>
          <p:nvPr>
            <p:ph sz="quarter" idx="32" hasCustomPrompt="1"/>
          </p:nvPr>
        </p:nvSpPr>
        <p:spPr>
          <a:xfrm>
            <a:off x="1024809" y="3162459"/>
            <a:ext cx="916971" cy="892584"/>
          </a:xfrm>
        </p:spPr>
        <p:txBody>
          <a:bodyPr anchor="ctr">
            <a:normAutofit/>
          </a:bodyPr>
          <a:lstStyle>
            <a:lvl1pPr marL="0" indent="0" algn="ctr">
              <a:buNone/>
              <a:defRPr sz="1200" baseline="0"/>
            </a:lvl1pPr>
          </a:lstStyle>
          <a:p>
            <a:pPr lvl="0"/>
            <a:r>
              <a:rPr lang="en-US" dirty="0"/>
              <a:t>Content</a:t>
            </a:r>
          </a:p>
        </p:txBody>
      </p:sp>
      <p:pic>
        <p:nvPicPr>
          <p:cNvPr id="17" name="Picture 16" descr="Blockchain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5" name="Picture 14" descr="IBMLogo_White.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
        <p:nvSpPr>
          <p:cNvPr id="16" name="TextBox 15"/>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1511068323"/>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Copy w/ Supporting Object">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25730" y="144464"/>
            <a:ext cx="431950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11" name="Text Placeholder 5"/>
          <p:cNvSpPr>
            <a:spLocks noGrp="1"/>
          </p:cNvSpPr>
          <p:nvPr>
            <p:ph type="body" sz="quarter" idx="22" hasCustomPrompt="1"/>
          </p:nvPr>
        </p:nvSpPr>
        <p:spPr>
          <a:xfrm>
            <a:off x="125730" y="1269882"/>
            <a:ext cx="4319500" cy="3307383"/>
          </a:xfrm>
        </p:spPr>
        <p:txBody>
          <a:bodyPr>
            <a:normAutofit/>
          </a:bodyPr>
          <a:lstStyle>
            <a:lvl1pPr marL="0" indent="0">
              <a:buNone/>
              <a:defRPr sz="1200" baseline="0"/>
            </a:lvl1pPr>
          </a:lstStyle>
          <a:p>
            <a:pPr lvl="0"/>
            <a:r>
              <a:rPr lang="en-US" dirty="0"/>
              <a:t>Content</a:t>
            </a:r>
          </a:p>
        </p:txBody>
      </p:sp>
      <p:pic>
        <p:nvPicPr>
          <p:cNvPr id="7" name="Picture 6"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0" name="Picture 9"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
        <p:nvSpPr>
          <p:cNvPr id="9" name="Content Placeholder 2"/>
          <p:cNvSpPr>
            <a:spLocks noGrp="1"/>
          </p:cNvSpPr>
          <p:nvPr>
            <p:ph sz="quarter" idx="16" hasCustomPrompt="1"/>
          </p:nvPr>
        </p:nvSpPr>
        <p:spPr>
          <a:xfrm>
            <a:off x="4577924" y="1269881"/>
            <a:ext cx="4566075" cy="3307384"/>
          </a:xfrm>
        </p:spPr>
        <p:txBody>
          <a:bodyPr>
            <a:normAutofit/>
          </a:bodyPr>
          <a:lstStyle>
            <a:lvl1pPr marL="0" indent="0">
              <a:buNone/>
              <a:defRPr sz="1200" baseline="0"/>
            </a:lvl1pPr>
          </a:lstStyle>
          <a:p>
            <a:pPr lvl="0"/>
            <a:r>
              <a:rPr lang="en-US" dirty="0"/>
              <a:t>Content</a:t>
            </a:r>
          </a:p>
        </p:txBody>
      </p:sp>
      <p:sp>
        <p:nvSpPr>
          <p:cNvPr id="14" name="Text Placeholder 7"/>
          <p:cNvSpPr>
            <a:spLocks noGrp="1"/>
          </p:cNvSpPr>
          <p:nvPr>
            <p:ph type="body" sz="quarter" idx="2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5" name="Picture 14"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2" name="TextBox 11"/>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231614184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Object w/ Supporting Cop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quarter" idx="16" hasCustomPrompt="1"/>
          </p:nvPr>
        </p:nvSpPr>
        <p:spPr>
          <a:xfrm>
            <a:off x="1961968" y="1269882"/>
            <a:ext cx="7070664" cy="3307383"/>
          </a:xfrm>
        </p:spPr>
        <p:txBody>
          <a:bodyPr>
            <a:normAutofit/>
          </a:bodyPr>
          <a:lstStyle>
            <a:lvl1pPr marL="0" indent="0">
              <a:buNone/>
              <a:defRPr sz="1200" baseline="0"/>
            </a:lvl1pPr>
          </a:lstStyle>
          <a:p>
            <a:pPr lvl="0"/>
            <a:r>
              <a:rPr lang="en-US" dirty="0"/>
              <a:t>Content</a:t>
            </a:r>
          </a:p>
        </p:txBody>
      </p:sp>
      <p:sp>
        <p:nvSpPr>
          <p:cNvPr id="11" name="Text Placeholder 5"/>
          <p:cNvSpPr>
            <a:spLocks noGrp="1"/>
          </p:cNvSpPr>
          <p:nvPr>
            <p:ph type="body" sz="quarter" idx="22" hasCustomPrompt="1"/>
          </p:nvPr>
        </p:nvSpPr>
        <p:spPr>
          <a:xfrm>
            <a:off x="125730" y="1269882"/>
            <a:ext cx="1722500" cy="3307383"/>
          </a:xfrm>
        </p:spPr>
        <p:txBody>
          <a:bodyPr>
            <a:normAutofit/>
          </a:bodyPr>
          <a:lstStyle>
            <a:lvl1pPr marL="0" indent="0">
              <a:buNone/>
              <a:defRPr sz="1200" baseline="0"/>
            </a:lvl1pPr>
          </a:lstStyle>
          <a:p>
            <a:pPr lvl="0"/>
            <a:r>
              <a:rPr lang="en-US" dirty="0"/>
              <a:t>Content</a:t>
            </a:r>
          </a:p>
        </p:txBody>
      </p:sp>
      <p:pic>
        <p:nvPicPr>
          <p:cNvPr id="10" name="Picture 9"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2" name="Picture 11"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
        <p:nvSpPr>
          <p:cNvPr id="16"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7" name="Picture 16"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3" name="TextBox 12"/>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1749894767"/>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 Black">
    <p:bg>
      <p:bgPr>
        <a:solidFill>
          <a:schemeClr val="tx1"/>
        </a:solidFill>
        <a:effectLst/>
      </p:bgPr>
    </p:bg>
    <p:spTree>
      <p:nvGrpSpPr>
        <p:cNvPr id="1" name=""/>
        <p:cNvGrpSpPr/>
        <p:nvPr/>
      </p:nvGrpSpPr>
      <p:grpSpPr>
        <a:xfrm>
          <a:off x="0" y="0"/>
          <a:ext cx="0" cy="0"/>
          <a:chOff x="0" y="0"/>
          <a:chExt cx="0" cy="0"/>
        </a:xfrm>
      </p:grpSpPr>
      <p:sp>
        <p:nvSpPr>
          <p:cNvPr id="14" name="Text Placeholder 3"/>
          <p:cNvSpPr>
            <a:spLocks noGrp="1"/>
          </p:cNvSpPr>
          <p:nvPr>
            <p:ph type="body" sz="quarter" idx="10" hasCustomPrompt="1"/>
          </p:nvPr>
        </p:nvSpPr>
        <p:spPr>
          <a:xfrm>
            <a:off x="125730" y="139700"/>
            <a:ext cx="6083300" cy="495300"/>
          </a:xfrm>
        </p:spPr>
        <p:txBody>
          <a:bodyPr>
            <a:normAutofit/>
          </a:bodyPr>
          <a:lstStyle>
            <a:lvl1pPr marL="0" indent="0">
              <a:buNone/>
              <a:defRPr sz="24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Presentation title</a:t>
            </a:r>
          </a:p>
        </p:txBody>
      </p:sp>
      <p:sp>
        <p:nvSpPr>
          <p:cNvPr id="16" name="Text Placeholder 7"/>
          <p:cNvSpPr>
            <a:spLocks noGrp="1"/>
          </p:cNvSpPr>
          <p:nvPr>
            <p:ph type="body" sz="quarter" idx="11" hasCustomPrompt="1"/>
          </p:nvPr>
        </p:nvSpPr>
        <p:spPr>
          <a:xfrm>
            <a:off x="125730" y="2530534"/>
            <a:ext cx="3048000" cy="755434"/>
          </a:xfrm>
        </p:spPr>
        <p:txBody>
          <a:bodyPr>
            <a:noAutofit/>
          </a:bodyPr>
          <a:lstStyle>
            <a:lvl1pPr marL="0" indent="0">
              <a:spcBef>
                <a:spcPts val="0"/>
              </a:spcBef>
              <a:buNone/>
              <a:defRPr sz="1400" i="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Presenter information</a:t>
            </a:r>
          </a:p>
        </p:txBody>
      </p:sp>
      <p:sp>
        <p:nvSpPr>
          <p:cNvPr id="17" name="Text Placeholder 4"/>
          <p:cNvSpPr>
            <a:spLocks noGrp="1"/>
          </p:cNvSpPr>
          <p:nvPr>
            <p:ph type="body" sz="quarter" idx="13" hasCustomPrompt="1"/>
          </p:nvPr>
        </p:nvSpPr>
        <p:spPr>
          <a:xfrm>
            <a:off x="125730" y="750463"/>
            <a:ext cx="6097269" cy="801066"/>
          </a:xfrm>
        </p:spPr>
        <p:txBody>
          <a:bodyPr>
            <a:normAutofit/>
          </a:bodyPr>
          <a:lstStyle>
            <a:lvl1pPr marL="0" indent="0">
              <a:buNone/>
              <a:defRPr sz="1600">
                <a:solidFill>
                  <a:srgbClr val="FFFFFF"/>
                </a:solidFill>
              </a:defRPr>
            </a:lvl1pPr>
          </a:lstStyle>
          <a:p>
            <a:pPr lvl="0"/>
            <a:r>
              <a:rPr lang="en-US" dirty="0"/>
              <a:t>Subtitle</a:t>
            </a:r>
          </a:p>
        </p:txBody>
      </p:sp>
      <p:pic>
        <p:nvPicPr>
          <p:cNvPr id="9" name="Picture 8"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2" name="Picture 11"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pic>
        <p:nvPicPr>
          <p:cNvPr id="3" name="Picture 2"/>
          <p:cNvPicPr>
            <a:picLocks noChangeAspect="1"/>
          </p:cNvPicPr>
          <p:nvPr userDrawn="1"/>
        </p:nvPicPr>
        <p:blipFill>
          <a:blip r:embed="rId4"/>
          <a:stretch>
            <a:fillRect/>
          </a:stretch>
        </p:blipFill>
        <p:spPr>
          <a:xfrm>
            <a:off x="5105976" y="952432"/>
            <a:ext cx="3759201" cy="3759201"/>
          </a:xfrm>
          <a:prstGeom prst="rect">
            <a:avLst/>
          </a:prstGeom>
        </p:spPr>
      </p:pic>
    </p:spTree>
    <p:extLst>
      <p:ext uri="{BB962C8B-B14F-4D97-AF65-F5344CB8AC3E}">
        <p14:creationId xmlns:p14="http://schemas.microsoft.com/office/powerpoint/2010/main" val="2473223201"/>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ase Study 2">
    <p:bg>
      <p:bgRef idx="1001">
        <a:schemeClr val="bg1"/>
      </p:bgRef>
    </p:bg>
    <p:spTree>
      <p:nvGrpSpPr>
        <p:cNvPr id="1" name=""/>
        <p:cNvGrpSpPr/>
        <p:nvPr/>
      </p:nvGrpSpPr>
      <p:grpSpPr>
        <a:xfrm>
          <a:off x="0" y="0"/>
          <a:ext cx="0" cy="0"/>
          <a:chOff x="0" y="0"/>
          <a:chExt cx="0" cy="0"/>
        </a:xfrm>
      </p:grpSpPr>
      <p:pic>
        <p:nvPicPr>
          <p:cNvPr id="9" name="Picture 8"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0" name="Picture 9"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
        <p:nvSpPr>
          <p:cNvPr id="15" name="Text Placeholder 5"/>
          <p:cNvSpPr>
            <a:spLocks noGrp="1"/>
          </p:cNvSpPr>
          <p:nvPr>
            <p:ph type="body" sz="quarter" idx="22" hasCustomPrompt="1"/>
          </p:nvPr>
        </p:nvSpPr>
        <p:spPr>
          <a:xfrm>
            <a:off x="125413" y="1241871"/>
            <a:ext cx="1985951" cy="3340289"/>
          </a:xfrm>
        </p:spPr>
        <p:txBody>
          <a:bodyPr>
            <a:normAutofit/>
          </a:bodyPr>
          <a:lstStyle>
            <a:lvl1pPr marL="0" indent="0">
              <a:buNone/>
              <a:defRPr sz="1800" baseline="0"/>
            </a:lvl1pPr>
          </a:lstStyle>
          <a:p>
            <a:pPr lvl="0"/>
            <a:r>
              <a:rPr lang="en-US" dirty="0"/>
              <a:t>Body copy</a:t>
            </a:r>
          </a:p>
        </p:txBody>
      </p:sp>
      <p:sp>
        <p:nvSpPr>
          <p:cNvPr id="16" name="Text Placeholder 5"/>
          <p:cNvSpPr>
            <a:spLocks noGrp="1"/>
          </p:cNvSpPr>
          <p:nvPr>
            <p:ph type="body" sz="quarter" idx="24" hasCustomPrompt="1"/>
          </p:nvPr>
        </p:nvSpPr>
        <p:spPr>
          <a:xfrm>
            <a:off x="2277730" y="1339759"/>
            <a:ext cx="1719111" cy="3246111"/>
          </a:xfrm>
        </p:spPr>
        <p:txBody>
          <a:bodyPr>
            <a:normAutofit/>
          </a:bodyPr>
          <a:lstStyle>
            <a:lvl1pPr marL="0" indent="0">
              <a:buNone/>
              <a:defRPr sz="1400" baseline="0"/>
            </a:lvl1pPr>
          </a:lstStyle>
          <a:p>
            <a:pPr lvl="0"/>
            <a:r>
              <a:rPr lang="en-US" dirty="0"/>
              <a:t>Detail copy</a:t>
            </a:r>
          </a:p>
        </p:txBody>
      </p:sp>
      <p:sp>
        <p:nvSpPr>
          <p:cNvPr id="17" name="Text Placeholder 2"/>
          <p:cNvSpPr>
            <a:spLocks noGrp="1"/>
          </p:cNvSpPr>
          <p:nvPr>
            <p:ph type="body" sz="quarter" idx="25" hasCustomPrompt="1"/>
          </p:nvPr>
        </p:nvSpPr>
        <p:spPr>
          <a:xfrm>
            <a:off x="4168775" y="1241871"/>
            <a:ext cx="4787999" cy="2560611"/>
          </a:xfrm>
        </p:spPr>
        <p:txBody>
          <a:bodyPr>
            <a:normAutofit/>
          </a:bodyPr>
          <a:lstStyle>
            <a:lvl1pPr marL="0" indent="0">
              <a:buNone/>
              <a:defRPr sz="2400" baseline="0"/>
            </a:lvl1pPr>
          </a:lstStyle>
          <a:p>
            <a:pPr lvl="0"/>
            <a:r>
              <a:rPr lang="en-US" dirty="0"/>
              <a:t>Quote, stat, etc.</a:t>
            </a:r>
          </a:p>
        </p:txBody>
      </p:sp>
      <p:sp>
        <p:nvSpPr>
          <p:cNvPr id="18"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9" name="Picture 18"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2" name="TextBox 11"/>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1798846640"/>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utro – Blue">
    <p:bg>
      <p:bgPr>
        <a:solidFill>
          <a:srgbClr val="003BC9"/>
        </a:solidFill>
        <a:effectLst/>
      </p:bgPr>
    </p:bg>
    <p:spTree>
      <p:nvGrpSpPr>
        <p:cNvPr id="1" name=""/>
        <p:cNvGrpSpPr/>
        <p:nvPr/>
      </p:nvGrpSpPr>
      <p:grpSpPr>
        <a:xfrm>
          <a:off x="0" y="0"/>
          <a:ext cx="0" cy="0"/>
          <a:chOff x="0" y="0"/>
          <a:chExt cx="0" cy="0"/>
        </a:xfrm>
      </p:grpSpPr>
      <p:pic>
        <p:nvPicPr>
          <p:cNvPr id="13" name="Picture 12" descr="BLOCKCHAIN5_MARK_BLU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2478" y="965200"/>
            <a:ext cx="3746505" cy="3746505"/>
          </a:xfrm>
          <a:prstGeom prst="rect">
            <a:avLst/>
          </a:prstGeom>
        </p:spPr>
      </p:pic>
      <p:sp>
        <p:nvSpPr>
          <p:cNvPr id="4" name="Text Placeholder 3"/>
          <p:cNvSpPr>
            <a:spLocks noGrp="1"/>
          </p:cNvSpPr>
          <p:nvPr>
            <p:ph type="body" sz="quarter" idx="10" hasCustomPrompt="1"/>
          </p:nvPr>
        </p:nvSpPr>
        <p:spPr>
          <a:xfrm>
            <a:off x="139700" y="139700"/>
            <a:ext cx="6083300" cy="495300"/>
          </a:xfrm>
        </p:spPr>
        <p:txBody>
          <a:bodyPr>
            <a:normAutofit/>
          </a:bodyPr>
          <a:lstStyle>
            <a:lvl1pPr marL="0" indent="0">
              <a:buNone/>
              <a:defRPr sz="24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Thank you!</a:t>
            </a:r>
          </a:p>
        </p:txBody>
      </p:sp>
      <p:sp>
        <p:nvSpPr>
          <p:cNvPr id="8" name="Text Placeholder 7"/>
          <p:cNvSpPr>
            <a:spLocks noGrp="1"/>
          </p:cNvSpPr>
          <p:nvPr>
            <p:ph type="body" sz="quarter" idx="11" hasCustomPrompt="1"/>
          </p:nvPr>
        </p:nvSpPr>
        <p:spPr>
          <a:xfrm>
            <a:off x="133350" y="1871736"/>
            <a:ext cx="3048000" cy="755434"/>
          </a:xfrm>
        </p:spPr>
        <p:txBody>
          <a:bodyPr>
            <a:noAutofit/>
          </a:bodyPr>
          <a:lstStyle>
            <a:lvl1pPr marL="0" indent="0">
              <a:spcBef>
                <a:spcPts val="0"/>
              </a:spcBef>
              <a:buNone/>
              <a:defRPr sz="1400" i="1" baseline="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Presenter Name</a:t>
            </a:r>
          </a:p>
          <a:p>
            <a:pPr lvl="0"/>
            <a:r>
              <a:rPr lang="en-US" dirty="0"/>
              <a:t>Presenter Email</a:t>
            </a:r>
          </a:p>
          <a:p>
            <a:pPr lvl="0"/>
            <a:r>
              <a:rPr lang="en-US" dirty="0"/>
              <a:t>Presenter Phone</a:t>
            </a:r>
          </a:p>
        </p:txBody>
      </p:sp>
      <p:pic>
        <p:nvPicPr>
          <p:cNvPr id="10" name="Picture 9" descr="Blockchain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2" name="Picture 11" descr="IBMLogo_White.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grpSp>
        <p:nvGrpSpPr>
          <p:cNvPr id="7" name="Group 6"/>
          <p:cNvGrpSpPr/>
          <p:nvPr userDrawn="1"/>
        </p:nvGrpSpPr>
        <p:grpSpPr>
          <a:xfrm>
            <a:off x="90681" y="3377890"/>
            <a:ext cx="2259953" cy="1059107"/>
            <a:chOff x="90681" y="2914901"/>
            <a:chExt cx="2259953" cy="1059107"/>
          </a:xfrm>
        </p:grpSpPr>
        <p:sp>
          <p:nvSpPr>
            <p:cNvPr id="9" name="Rectangle 8"/>
            <p:cNvSpPr/>
            <p:nvPr/>
          </p:nvSpPr>
          <p:spPr>
            <a:xfrm>
              <a:off x="90681" y="2914901"/>
              <a:ext cx="1772498" cy="400110"/>
            </a:xfrm>
            <a:prstGeom prst="rect">
              <a:avLst/>
            </a:prstGeom>
          </p:spPr>
          <p:txBody>
            <a:bodyPr wrap="square">
              <a:spAutoFit/>
            </a:bodyPr>
            <a:lstStyle/>
            <a:p>
              <a:r>
                <a:rPr lang="en-US" sz="1000" b="1" i="1" dirty="0">
                  <a:solidFill>
                    <a:schemeClr val="bg1">
                      <a:lumMod val="75000"/>
                    </a:schemeClr>
                  </a:solidFill>
                  <a:latin typeface="+mj-lt"/>
                </a:rPr>
                <a:t>Questions? Tweet us or go to ibm.com/blockchain</a:t>
              </a:r>
            </a:p>
          </p:txBody>
        </p:sp>
        <p:grpSp>
          <p:nvGrpSpPr>
            <p:cNvPr id="11" name="Group 10"/>
            <p:cNvGrpSpPr/>
            <p:nvPr/>
          </p:nvGrpSpPr>
          <p:grpSpPr>
            <a:xfrm>
              <a:off x="128914" y="3305231"/>
              <a:ext cx="2221720" cy="264627"/>
              <a:chOff x="128914" y="3235781"/>
              <a:chExt cx="2221720" cy="264627"/>
            </a:xfrm>
          </p:grpSpPr>
          <p:pic>
            <p:nvPicPr>
              <p:cNvPr id="20" name="Picture 2" descr="mage result for twitter logo png"/>
              <p:cNvPicPr>
                <a:picLocks noChangeAspect="1" noChangeArrowheads="1"/>
              </p:cNvPicPr>
              <p:nvPr/>
            </p:nvPicPr>
            <p:blipFill>
              <a:blip r:embed="rId5" cstate="email">
                <a:duotone>
                  <a:schemeClr val="accent5">
                    <a:shade val="45000"/>
                    <a:satMod val="135000"/>
                  </a:schemeClr>
                  <a:prstClr val="white"/>
                </a:duotone>
                <a:extLst>
                  <a:ext uri="{BEBA8EAE-BF5A-486C-A8C5-ECC9F3942E4B}">
                    <a14:imgProps xmlns:a14="http://schemas.microsoft.com/office/drawing/2010/main">
                      <a14:imgLayer r:embed="rId6">
                        <a14:imgEffect>
                          <a14:colorTemperature colorTemp="8800"/>
                        </a14:imgEffect>
                        <a14:imgEffect>
                          <a14:saturation sat="0"/>
                        </a14:imgEffect>
                      </a14:imgLayer>
                    </a14:imgProps>
                  </a:ext>
                  <a:ext uri="{28A0092B-C50C-407E-A947-70E740481C1C}">
                    <a14:useLocalDpi xmlns:a14="http://schemas.microsoft.com/office/drawing/2010/main"/>
                  </a:ext>
                </a:extLst>
              </a:blip>
              <a:srcRect/>
              <a:stretch>
                <a:fillRect/>
              </a:stretch>
            </p:blipFill>
            <p:spPr bwMode="auto">
              <a:xfrm>
                <a:off x="128914" y="3235781"/>
                <a:ext cx="264627" cy="264627"/>
              </a:xfrm>
              <a:prstGeom prst="rect">
                <a:avLst/>
              </a:prstGeom>
              <a:noFill/>
              <a:extLst>
                <a:ext uri="{909E8E84-426E-40dd-AFC4-6F175D3DCCD1}">
                  <a14:hiddenFill xmlns:a14="http://schemas.microsoft.com/office/drawing/2010/main" xmlns="">
                    <a:solidFill>
                      <a:srgbClr val="FFFFFF"/>
                    </a:solidFill>
                  </a14:hiddenFill>
                </a:ext>
              </a:extLst>
            </p:spPr>
          </p:pic>
          <p:sp>
            <p:nvSpPr>
              <p:cNvPr id="21" name="Rectangle 20"/>
              <p:cNvSpPr/>
              <p:nvPr/>
            </p:nvSpPr>
            <p:spPr>
              <a:xfrm>
                <a:off x="330852" y="3237461"/>
                <a:ext cx="2019782" cy="246221"/>
              </a:xfrm>
              <a:prstGeom prst="rect">
                <a:avLst/>
              </a:prstGeom>
            </p:spPr>
            <p:txBody>
              <a:bodyPr wrap="square">
                <a:spAutoFit/>
              </a:bodyPr>
              <a:lstStyle/>
              <a:p>
                <a:r>
                  <a:rPr lang="en-US" sz="1000">
                    <a:solidFill>
                      <a:schemeClr val="bg1">
                        <a:lumMod val="75000"/>
                      </a:schemeClr>
                    </a:solidFill>
                  </a:rPr>
                  <a:t>@IBMBlockchain</a:t>
                </a:r>
                <a:endParaRPr lang="en-US" sz="1000" dirty="0">
                  <a:solidFill>
                    <a:schemeClr val="bg1">
                      <a:lumMod val="75000"/>
                    </a:schemeClr>
                  </a:solidFill>
                </a:endParaRPr>
              </a:p>
            </p:txBody>
          </p:sp>
        </p:grpSp>
        <p:grpSp>
          <p:nvGrpSpPr>
            <p:cNvPr id="14" name="Group 13"/>
            <p:cNvGrpSpPr/>
            <p:nvPr/>
          </p:nvGrpSpPr>
          <p:grpSpPr>
            <a:xfrm>
              <a:off x="128913" y="3523757"/>
              <a:ext cx="1281821" cy="246221"/>
              <a:chOff x="128913" y="3570057"/>
              <a:chExt cx="1281821" cy="246221"/>
            </a:xfrm>
          </p:grpSpPr>
          <p:pic>
            <p:nvPicPr>
              <p:cNvPr id="18" name="Picture 17"/>
              <p:cNvPicPr>
                <a:picLocks noChangeAspect="1"/>
              </p:cNvPicPr>
              <p:nvPr/>
            </p:nvPicPr>
            <p:blipFill>
              <a:blip r:embed="rId7"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28913" y="3575824"/>
                <a:ext cx="229903" cy="229903"/>
              </a:xfrm>
              <a:prstGeom prst="rect">
                <a:avLst/>
              </a:prstGeom>
            </p:spPr>
          </p:pic>
          <p:sp>
            <p:nvSpPr>
              <p:cNvPr id="19" name="Rectangle 18"/>
              <p:cNvSpPr/>
              <p:nvPr/>
            </p:nvSpPr>
            <p:spPr>
              <a:xfrm>
                <a:off x="346019" y="3570057"/>
                <a:ext cx="1064715" cy="246221"/>
              </a:xfrm>
              <a:prstGeom prst="rect">
                <a:avLst/>
              </a:prstGeom>
            </p:spPr>
            <p:txBody>
              <a:bodyPr wrap="none">
                <a:spAutoFit/>
              </a:bodyPr>
              <a:lstStyle/>
              <a:p>
                <a:r>
                  <a:rPr lang="en-US" sz="1000" dirty="0">
                    <a:solidFill>
                      <a:schemeClr val="bg1">
                        <a:lumMod val="75000"/>
                      </a:schemeClr>
                    </a:solidFill>
                  </a:rPr>
                  <a:t>IBM Blockchain</a:t>
                </a:r>
              </a:p>
            </p:txBody>
          </p:sp>
        </p:grpSp>
        <p:grpSp>
          <p:nvGrpSpPr>
            <p:cNvPr id="15" name="Group 14"/>
            <p:cNvGrpSpPr/>
            <p:nvPr/>
          </p:nvGrpSpPr>
          <p:grpSpPr>
            <a:xfrm>
              <a:off x="152867" y="3727787"/>
              <a:ext cx="1257866" cy="246221"/>
              <a:chOff x="152867" y="3947712"/>
              <a:chExt cx="1257866" cy="246221"/>
            </a:xfrm>
          </p:grpSpPr>
          <p:pic>
            <p:nvPicPr>
              <p:cNvPr id="16" name="Picture 15"/>
              <p:cNvPicPr>
                <a:picLocks noChangeAspect="1"/>
              </p:cNvPicPr>
              <p:nvPr/>
            </p:nvPicPr>
            <p:blipFill>
              <a:blip r:embed="rId8"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52867" y="4002806"/>
                <a:ext cx="183604" cy="129276"/>
              </a:xfrm>
              <a:prstGeom prst="rect">
                <a:avLst/>
              </a:prstGeom>
            </p:spPr>
          </p:pic>
          <p:sp>
            <p:nvSpPr>
              <p:cNvPr id="17" name="Rectangle 16"/>
              <p:cNvSpPr/>
              <p:nvPr/>
            </p:nvSpPr>
            <p:spPr>
              <a:xfrm>
                <a:off x="346018" y="3947712"/>
                <a:ext cx="1064715" cy="246221"/>
              </a:xfrm>
              <a:prstGeom prst="rect">
                <a:avLst/>
              </a:prstGeom>
            </p:spPr>
            <p:txBody>
              <a:bodyPr wrap="none">
                <a:spAutoFit/>
              </a:bodyPr>
              <a:lstStyle/>
              <a:p>
                <a:r>
                  <a:rPr lang="en-US" sz="1000" dirty="0">
                    <a:solidFill>
                      <a:schemeClr val="bg1">
                        <a:lumMod val="75000"/>
                      </a:schemeClr>
                    </a:solidFill>
                  </a:rPr>
                  <a:t>IBM Blockchain</a:t>
                </a:r>
              </a:p>
            </p:txBody>
          </p:sp>
        </p:grpSp>
      </p:grpSp>
    </p:spTree>
    <p:extLst>
      <p:ext uri="{BB962C8B-B14F-4D97-AF65-F5344CB8AC3E}">
        <p14:creationId xmlns:p14="http://schemas.microsoft.com/office/powerpoint/2010/main" val="2121534962"/>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utro – Black">
    <p:bg>
      <p:bgPr>
        <a:solidFill>
          <a:schemeClr val="tx1"/>
        </a:solidFill>
        <a:effectLst/>
      </p:bgPr>
    </p:bg>
    <p:spTree>
      <p:nvGrpSpPr>
        <p:cNvPr id="1" name=""/>
        <p:cNvGrpSpPr/>
        <p:nvPr/>
      </p:nvGrpSpPr>
      <p:grpSpPr>
        <a:xfrm>
          <a:off x="0" y="0"/>
          <a:ext cx="0" cy="0"/>
          <a:chOff x="0" y="0"/>
          <a:chExt cx="0" cy="0"/>
        </a:xfrm>
      </p:grpSpPr>
      <p:sp>
        <p:nvSpPr>
          <p:cNvPr id="12" name="Text Placeholder 3"/>
          <p:cNvSpPr>
            <a:spLocks noGrp="1"/>
          </p:cNvSpPr>
          <p:nvPr>
            <p:ph type="body" sz="quarter" idx="10" hasCustomPrompt="1"/>
          </p:nvPr>
        </p:nvSpPr>
        <p:spPr>
          <a:xfrm>
            <a:off x="139700" y="139700"/>
            <a:ext cx="6083300" cy="495300"/>
          </a:xfrm>
        </p:spPr>
        <p:txBody>
          <a:bodyPr>
            <a:normAutofit/>
          </a:bodyPr>
          <a:lstStyle>
            <a:lvl1pPr marL="0" indent="0">
              <a:buNone/>
              <a:defRPr sz="24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Thank you!</a:t>
            </a:r>
          </a:p>
        </p:txBody>
      </p:sp>
      <p:sp>
        <p:nvSpPr>
          <p:cNvPr id="13" name="Text Placeholder 7"/>
          <p:cNvSpPr>
            <a:spLocks noGrp="1"/>
          </p:cNvSpPr>
          <p:nvPr>
            <p:ph type="body" sz="quarter" idx="11" hasCustomPrompt="1"/>
          </p:nvPr>
        </p:nvSpPr>
        <p:spPr>
          <a:xfrm>
            <a:off x="133350" y="1871736"/>
            <a:ext cx="3048000" cy="755434"/>
          </a:xfrm>
        </p:spPr>
        <p:txBody>
          <a:bodyPr>
            <a:noAutofit/>
          </a:bodyPr>
          <a:lstStyle>
            <a:lvl1pPr marL="0" indent="0">
              <a:spcBef>
                <a:spcPts val="0"/>
              </a:spcBef>
              <a:buNone/>
              <a:defRPr sz="1400" i="1" baseline="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Presenter Name</a:t>
            </a:r>
          </a:p>
          <a:p>
            <a:pPr lvl="0"/>
            <a:r>
              <a:rPr lang="en-US" dirty="0"/>
              <a:t>Presenter Email</a:t>
            </a:r>
          </a:p>
          <a:p>
            <a:pPr lvl="0"/>
            <a:r>
              <a:rPr lang="en-US" dirty="0"/>
              <a:t>Presenter Phone</a:t>
            </a:r>
          </a:p>
        </p:txBody>
      </p:sp>
      <p:pic>
        <p:nvPicPr>
          <p:cNvPr id="8" name="Picture 7"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9" name="Picture 8"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pic>
        <p:nvPicPr>
          <p:cNvPr id="7" name="Picture 6"/>
          <p:cNvPicPr>
            <a:picLocks noChangeAspect="1"/>
          </p:cNvPicPr>
          <p:nvPr userDrawn="1"/>
        </p:nvPicPr>
        <p:blipFill>
          <a:blip r:embed="rId4"/>
          <a:stretch>
            <a:fillRect/>
          </a:stretch>
        </p:blipFill>
        <p:spPr>
          <a:xfrm>
            <a:off x="5105976" y="952432"/>
            <a:ext cx="3759201" cy="3759201"/>
          </a:xfrm>
          <a:prstGeom prst="rect">
            <a:avLst/>
          </a:prstGeom>
        </p:spPr>
      </p:pic>
      <p:grpSp>
        <p:nvGrpSpPr>
          <p:cNvPr id="10" name="Group 9"/>
          <p:cNvGrpSpPr/>
          <p:nvPr userDrawn="1"/>
        </p:nvGrpSpPr>
        <p:grpSpPr>
          <a:xfrm>
            <a:off x="90681" y="3377890"/>
            <a:ext cx="2259953" cy="1059107"/>
            <a:chOff x="90681" y="2914901"/>
            <a:chExt cx="2259953" cy="1059107"/>
          </a:xfrm>
        </p:grpSpPr>
        <p:sp>
          <p:nvSpPr>
            <p:cNvPr id="11" name="Rectangle 10"/>
            <p:cNvSpPr/>
            <p:nvPr/>
          </p:nvSpPr>
          <p:spPr>
            <a:xfrm>
              <a:off x="90681" y="2914901"/>
              <a:ext cx="1772498" cy="400110"/>
            </a:xfrm>
            <a:prstGeom prst="rect">
              <a:avLst/>
            </a:prstGeom>
          </p:spPr>
          <p:txBody>
            <a:bodyPr wrap="square">
              <a:spAutoFit/>
            </a:bodyPr>
            <a:lstStyle/>
            <a:p>
              <a:r>
                <a:rPr lang="en-US" sz="1000" b="1" i="1" dirty="0">
                  <a:solidFill>
                    <a:schemeClr val="bg1">
                      <a:lumMod val="75000"/>
                    </a:schemeClr>
                  </a:solidFill>
                  <a:latin typeface="+mj-lt"/>
                </a:rPr>
                <a:t>Questions? Tweet us or go to ibm.com/blockchain</a:t>
              </a:r>
            </a:p>
          </p:txBody>
        </p:sp>
        <p:grpSp>
          <p:nvGrpSpPr>
            <p:cNvPr id="14" name="Group 13"/>
            <p:cNvGrpSpPr/>
            <p:nvPr/>
          </p:nvGrpSpPr>
          <p:grpSpPr>
            <a:xfrm>
              <a:off x="128914" y="3305231"/>
              <a:ext cx="2221720" cy="264627"/>
              <a:chOff x="128914" y="3235781"/>
              <a:chExt cx="2221720" cy="264627"/>
            </a:xfrm>
          </p:grpSpPr>
          <p:pic>
            <p:nvPicPr>
              <p:cNvPr id="21" name="Picture 2" descr="mage result for twitter logo png"/>
              <p:cNvPicPr>
                <a:picLocks noChangeAspect="1" noChangeArrowheads="1"/>
              </p:cNvPicPr>
              <p:nvPr/>
            </p:nvPicPr>
            <p:blipFill>
              <a:blip r:embed="rId5" cstate="email">
                <a:duotone>
                  <a:schemeClr val="accent5">
                    <a:shade val="45000"/>
                    <a:satMod val="135000"/>
                  </a:schemeClr>
                  <a:prstClr val="white"/>
                </a:duotone>
                <a:extLst>
                  <a:ext uri="{BEBA8EAE-BF5A-486C-A8C5-ECC9F3942E4B}">
                    <a14:imgProps xmlns:a14="http://schemas.microsoft.com/office/drawing/2010/main">
                      <a14:imgLayer r:embed="rId6">
                        <a14:imgEffect>
                          <a14:colorTemperature colorTemp="8800"/>
                        </a14:imgEffect>
                        <a14:imgEffect>
                          <a14:saturation sat="0"/>
                        </a14:imgEffect>
                      </a14:imgLayer>
                    </a14:imgProps>
                  </a:ext>
                  <a:ext uri="{28A0092B-C50C-407E-A947-70E740481C1C}">
                    <a14:useLocalDpi xmlns:a14="http://schemas.microsoft.com/office/drawing/2010/main"/>
                  </a:ext>
                </a:extLst>
              </a:blip>
              <a:srcRect/>
              <a:stretch>
                <a:fillRect/>
              </a:stretch>
            </p:blipFill>
            <p:spPr bwMode="auto">
              <a:xfrm>
                <a:off x="128914" y="3235781"/>
                <a:ext cx="264627" cy="264627"/>
              </a:xfrm>
              <a:prstGeom prst="rect">
                <a:avLst/>
              </a:prstGeom>
              <a:noFill/>
              <a:extLst>
                <a:ext uri="{909E8E84-426E-40dd-AFC4-6F175D3DCCD1}">
                  <a14:hiddenFill xmlns:a14="http://schemas.microsoft.com/office/drawing/2010/main" xmlns="">
                    <a:solidFill>
                      <a:srgbClr val="FFFFFF"/>
                    </a:solidFill>
                  </a14:hiddenFill>
                </a:ext>
              </a:extLst>
            </p:spPr>
          </p:pic>
          <p:sp>
            <p:nvSpPr>
              <p:cNvPr id="22" name="Rectangle 21"/>
              <p:cNvSpPr/>
              <p:nvPr/>
            </p:nvSpPr>
            <p:spPr>
              <a:xfrm>
                <a:off x="330852" y="3237461"/>
                <a:ext cx="2019782" cy="246221"/>
              </a:xfrm>
              <a:prstGeom prst="rect">
                <a:avLst/>
              </a:prstGeom>
            </p:spPr>
            <p:txBody>
              <a:bodyPr wrap="square">
                <a:spAutoFit/>
              </a:bodyPr>
              <a:lstStyle/>
              <a:p>
                <a:r>
                  <a:rPr lang="en-US" sz="1000">
                    <a:solidFill>
                      <a:schemeClr val="bg1">
                        <a:lumMod val="75000"/>
                      </a:schemeClr>
                    </a:solidFill>
                  </a:rPr>
                  <a:t>@IBMBlockchain</a:t>
                </a:r>
                <a:endParaRPr lang="en-US" sz="1000" dirty="0">
                  <a:solidFill>
                    <a:schemeClr val="bg1">
                      <a:lumMod val="75000"/>
                    </a:schemeClr>
                  </a:solidFill>
                </a:endParaRPr>
              </a:p>
            </p:txBody>
          </p:sp>
        </p:grpSp>
        <p:grpSp>
          <p:nvGrpSpPr>
            <p:cNvPr id="15" name="Group 14"/>
            <p:cNvGrpSpPr/>
            <p:nvPr/>
          </p:nvGrpSpPr>
          <p:grpSpPr>
            <a:xfrm>
              <a:off x="128913" y="3523757"/>
              <a:ext cx="1281821" cy="246221"/>
              <a:chOff x="128913" y="3570057"/>
              <a:chExt cx="1281821" cy="246221"/>
            </a:xfrm>
          </p:grpSpPr>
          <p:pic>
            <p:nvPicPr>
              <p:cNvPr id="19" name="Picture 18"/>
              <p:cNvPicPr>
                <a:picLocks noChangeAspect="1"/>
              </p:cNvPicPr>
              <p:nvPr/>
            </p:nvPicPr>
            <p:blipFill>
              <a:blip r:embed="rId7"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28913" y="3575824"/>
                <a:ext cx="229903" cy="229903"/>
              </a:xfrm>
              <a:prstGeom prst="rect">
                <a:avLst/>
              </a:prstGeom>
            </p:spPr>
          </p:pic>
          <p:sp>
            <p:nvSpPr>
              <p:cNvPr id="20" name="Rectangle 19"/>
              <p:cNvSpPr/>
              <p:nvPr/>
            </p:nvSpPr>
            <p:spPr>
              <a:xfrm>
                <a:off x="346019" y="3570057"/>
                <a:ext cx="1064715" cy="246221"/>
              </a:xfrm>
              <a:prstGeom prst="rect">
                <a:avLst/>
              </a:prstGeom>
            </p:spPr>
            <p:txBody>
              <a:bodyPr wrap="none">
                <a:spAutoFit/>
              </a:bodyPr>
              <a:lstStyle/>
              <a:p>
                <a:r>
                  <a:rPr lang="en-US" sz="1000" dirty="0">
                    <a:solidFill>
                      <a:schemeClr val="bg1">
                        <a:lumMod val="75000"/>
                      </a:schemeClr>
                    </a:solidFill>
                  </a:rPr>
                  <a:t>IBM Blockchain</a:t>
                </a:r>
              </a:p>
            </p:txBody>
          </p:sp>
        </p:grpSp>
        <p:grpSp>
          <p:nvGrpSpPr>
            <p:cNvPr id="16" name="Group 15"/>
            <p:cNvGrpSpPr/>
            <p:nvPr/>
          </p:nvGrpSpPr>
          <p:grpSpPr>
            <a:xfrm>
              <a:off x="152867" y="3727787"/>
              <a:ext cx="1257866" cy="246221"/>
              <a:chOff x="152867" y="3947712"/>
              <a:chExt cx="1257866" cy="246221"/>
            </a:xfrm>
          </p:grpSpPr>
          <p:pic>
            <p:nvPicPr>
              <p:cNvPr id="17" name="Picture 16"/>
              <p:cNvPicPr>
                <a:picLocks noChangeAspect="1"/>
              </p:cNvPicPr>
              <p:nvPr/>
            </p:nvPicPr>
            <p:blipFill>
              <a:blip r:embed="rId8"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52867" y="4002806"/>
                <a:ext cx="183604" cy="129276"/>
              </a:xfrm>
              <a:prstGeom prst="rect">
                <a:avLst/>
              </a:prstGeom>
            </p:spPr>
          </p:pic>
          <p:sp>
            <p:nvSpPr>
              <p:cNvPr id="18" name="Rectangle 17"/>
              <p:cNvSpPr/>
              <p:nvPr/>
            </p:nvSpPr>
            <p:spPr>
              <a:xfrm>
                <a:off x="346018" y="3947712"/>
                <a:ext cx="1064715" cy="246221"/>
              </a:xfrm>
              <a:prstGeom prst="rect">
                <a:avLst/>
              </a:prstGeom>
            </p:spPr>
            <p:txBody>
              <a:bodyPr wrap="none">
                <a:spAutoFit/>
              </a:bodyPr>
              <a:lstStyle/>
              <a:p>
                <a:r>
                  <a:rPr lang="en-US" sz="1000" dirty="0">
                    <a:solidFill>
                      <a:schemeClr val="bg1">
                        <a:lumMod val="75000"/>
                      </a:schemeClr>
                    </a:solidFill>
                  </a:rPr>
                  <a:t>IBM Blockchain</a:t>
                </a:r>
              </a:p>
            </p:txBody>
          </p:sp>
        </p:grpSp>
      </p:grpSp>
    </p:spTree>
    <p:extLst>
      <p:ext uri="{BB962C8B-B14F-4D97-AF65-F5344CB8AC3E}">
        <p14:creationId xmlns:p14="http://schemas.microsoft.com/office/powerpoint/2010/main" val="1052796761"/>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p:bg>
      <p:bgPr>
        <a:solidFill>
          <a:srgbClr val="053BC8"/>
        </a:solidFill>
        <a:effectLst/>
      </p:bgPr>
    </p:bg>
    <p:spTree>
      <p:nvGrpSpPr>
        <p:cNvPr id="1" name=""/>
        <p:cNvGrpSpPr/>
        <p:nvPr/>
      </p:nvGrpSpPr>
      <p:grpSpPr>
        <a:xfrm>
          <a:off x="0" y="0"/>
          <a:ext cx="0" cy="0"/>
          <a:chOff x="0" y="0"/>
          <a:chExt cx="0" cy="0"/>
        </a:xfrm>
      </p:grpSpPr>
      <p:pic>
        <p:nvPicPr>
          <p:cNvPr id="2" name="Picture 1" descr="8bar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25954" y="1712126"/>
            <a:ext cx="1289732" cy="526097"/>
          </a:xfrm>
          <a:prstGeom prst="rect">
            <a:avLst/>
          </a:prstGeom>
        </p:spPr>
      </p:pic>
      <p:sp>
        <p:nvSpPr>
          <p:cNvPr id="4" name="TextBox 3"/>
          <p:cNvSpPr txBox="1"/>
          <p:nvPr userDrawn="1"/>
        </p:nvSpPr>
        <p:spPr>
          <a:xfrm>
            <a:off x="1878666" y="2420623"/>
            <a:ext cx="5394826" cy="116955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0" i="0" dirty="0">
                <a:solidFill>
                  <a:schemeClr val="bg1"/>
                </a:solidFill>
                <a:latin typeface="Arial"/>
                <a:ea typeface="Arial" charset="0"/>
                <a:cs typeface="Arial"/>
              </a:rPr>
              <a:t>© Copyright IBM Corporation 2018.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represents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p:txBody>
      </p:sp>
    </p:spTree>
    <p:extLst>
      <p:ext uri="{BB962C8B-B14F-4D97-AF65-F5344CB8AC3E}">
        <p14:creationId xmlns:p14="http://schemas.microsoft.com/office/powerpoint/2010/main" val="18554354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Think 2018 / March 2018 / © 2018 IBM Corporation</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3033138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7_Title Slide">
    <p:spTree>
      <p:nvGrpSpPr>
        <p:cNvPr id="1" name="Shape 11"/>
        <p:cNvGrpSpPr/>
        <p:nvPr/>
      </p:nvGrpSpPr>
      <p:grpSpPr>
        <a:xfrm>
          <a:off x="0" y="0"/>
          <a:ext cx="0" cy="0"/>
          <a:chOff x="0" y="0"/>
          <a:chExt cx="0" cy="0"/>
        </a:xfrm>
      </p:grpSpPr>
      <p:pic>
        <p:nvPicPr>
          <p:cNvPr id="12" name="Shape 12"/>
          <p:cNvPicPr preferRelativeResize="0"/>
          <p:nvPr/>
        </p:nvPicPr>
        <p:blipFill rotWithShape="1">
          <a:blip r:embed="rId2">
            <a:alphaModFix/>
          </a:blip>
          <a:srcRect/>
          <a:stretch/>
        </p:blipFill>
        <p:spPr>
          <a:xfrm flipH="1">
            <a:off x="0" y="0"/>
            <a:ext cx="9144000" cy="5143499"/>
          </a:xfrm>
          <a:prstGeom prst="rect">
            <a:avLst/>
          </a:prstGeom>
          <a:noFill/>
          <a:ln>
            <a:noFill/>
          </a:ln>
        </p:spPr>
      </p:pic>
      <p:sp>
        <p:nvSpPr>
          <p:cNvPr id="13" name="Shape 13"/>
          <p:cNvSpPr/>
          <p:nvPr/>
        </p:nvSpPr>
        <p:spPr>
          <a:xfrm rot="-5400000">
            <a:off x="1754440" y="-1754450"/>
            <a:ext cx="5143503" cy="8652387"/>
          </a:xfrm>
          <a:prstGeom prst="rect">
            <a:avLst/>
          </a:prstGeom>
          <a:gradFill>
            <a:gsLst>
              <a:gs pos="0">
                <a:srgbClr val="000000">
                  <a:alpha val="51372"/>
                </a:srgbClr>
              </a:gs>
              <a:gs pos="100000">
                <a:srgbClr val="000000">
                  <a:alpha val="0"/>
                </a:srgbClr>
              </a:gs>
            </a:gsLst>
            <a:lin ang="5400000" scaled="0"/>
          </a:gra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4" name="Shape 14"/>
          <p:cNvSpPr/>
          <p:nvPr/>
        </p:nvSpPr>
        <p:spPr>
          <a:xfrm>
            <a:off x="328343" y="2131439"/>
            <a:ext cx="4275553" cy="710675"/>
          </a:xfrm>
          <a:prstGeom prst="rect">
            <a:avLst/>
          </a:prstGeom>
          <a:solidFill>
            <a:srgbClr val="030A1C">
              <a:alpha val="73333"/>
            </a:srgbClr>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5" name="Shape 15"/>
          <p:cNvSpPr txBox="1">
            <a:spLocks noGrp="1"/>
          </p:cNvSpPr>
          <p:nvPr>
            <p:ph type="title"/>
          </p:nvPr>
        </p:nvSpPr>
        <p:spPr>
          <a:xfrm>
            <a:off x="328343" y="2103528"/>
            <a:ext cx="7539748" cy="73858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Font typeface="Arial"/>
              <a:buNone/>
              <a:defRPr sz="4000" b="0" i="0" u="none" strike="noStrike" cap="none">
                <a:solidFill>
                  <a:schemeClr val="dk2"/>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endParaRPr dirty="0"/>
          </a:p>
        </p:txBody>
      </p:sp>
      <p:sp>
        <p:nvSpPr>
          <p:cNvPr id="16" name="Shape 16"/>
          <p:cNvSpPr/>
          <p:nvPr/>
        </p:nvSpPr>
        <p:spPr>
          <a:xfrm>
            <a:off x="328343" y="2897933"/>
            <a:ext cx="3988017" cy="691602"/>
          </a:xfrm>
          <a:prstGeom prst="rect">
            <a:avLst/>
          </a:prstGeom>
          <a:solidFill>
            <a:srgbClr val="030A1C">
              <a:alpha val="73333"/>
            </a:srgbClr>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7" name="Shape 17"/>
          <p:cNvSpPr txBox="1">
            <a:spLocks noGrp="1"/>
          </p:cNvSpPr>
          <p:nvPr>
            <p:ph type="body" idx="1"/>
          </p:nvPr>
        </p:nvSpPr>
        <p:spPr>
          <a:xfrm>
            <a:off x="328762" y="2897538"/>
            <a:ext cx="3987599" cy="691997"/>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2"/>
              </a:buClr>
              <a:buFont typeface="Arial"/>
              <a:buNone/>
              <a:defRPr sz="17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dirty="0"/>
          </a:p>
        </p:txBody>
      </p:sp>
      <p:sp>
        <p:nvSpPr>
          <p:cNvPr id="18" name="Shape 18"/>
          <p:cNvSpPr txBox="1">
            <a:spLocks noGrp="1"/>
          </p:cNvSpPr>
          <p:nvPr>
            <p:ph type="body" idx="2"/>
          </p:nvPr>
        </p:nvSpPr>
        <p:spPr>
          <a:xfrm>
            <a:off x="328612" y="3725262"/>
            <a:ext cx="3987800" cy="452265"/>
          </a:xfrm>
          <a:prstGeom prst="rect">
            <a:avLst/>
          </a:prstGeom>
          <a:noFill/>
          <a:ln>
            <a:noFill/>
          </a:ln>
        </p:spPr>
        <p:txBody>
          <a:bodyPr wrap="square"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dirty="0"/>
          </a:p>
        </p:txBody>
      </p:sp>
      <p:pic>
        <p:nvPicPr>
          <p:cNvPr id="19" name="Shape 19"/>
          <p:cNvPicPr preferRelativeResize="0"/>
          <p:nvPr/>
        </p:nvPicPr>
        <p:blipFill rotWithShape="1">
          <a:blip r:embed="rId3">
            <a:alphaModFix/>
          </a:blip>
          <a:srcRect/>
          <a:stretch/>
        </p:blipFill>
        <p:spPr>
          <a:xfrm>
            <a:off x="328343" y="318681"/>
            <a:ext cx="3063785" cy="608068"/>
          </a:xfrm>
          <a:prstGeom prst="rect">
            <a:avLst/>
          </a:prstGeom>
          <a:noFill/>
          <a:ln>
            <a:noFill/>
          </a:ln>
        </p:spPr>
      </p:pic>
    </p:spTree>
    <p:extLst>
      <p:ext uri="{BB962C8B-B14F-4D97-AF65-F5344CB8AC3E}">
        <p14:creationId xmlns:p14="http://schemas.microsoft.com/office/powerpoint/2010/main" val="9089234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Custom Layout">
    <p:bg>
      <p:bgPr>
        <a:solidFill>
          <a:srgbClr val="F6F6F6"/>
        </a:solidFill>
        <a:effectLst/>
      </p:bgPr>
    </p:bg>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599" cy="572699"/>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Font typeface="Arial"/>
              <a:buNone/>
              <a:defRPr sz="3200" b="0" i="0" u="none" strike="noStrike" cap="none">
                <a:solidFill>
                  <a:srgbClr val="333333"/>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endParaRPr/>
          </a:p>
        </p:txBody>
      </p:sp>
      <p:sp>
        <p:nvSpPr>
          <p:cNvPr id="22" name="Shape 22"/>
          <p:cNvSpPr txBox="1">
            <a:spLocks noGrp="1"/>
          </p:cNvSpPr>
          <p:nvPr>
            <p:ph type="sldNum" idx="12"/>
          </p:nvPr>
        </p:nvSpPr>
        <p:spPr>
          <a:xfrm>
            <a:off x="8556782" y="4648251"/>
            <a:ext cx="548699"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a:solidFill>
                  <a:srgbClr val="434343"/>
                </a:solidFill>
                <a:latin typeface="Arial"/>
                <a:ea typeface="Arial"/>
                <a:cs typeface="Arial"/>
                <a:sym typeface="Arial"/>
              </a:rPr>
              <a:t>‹#›</a:t>
            </a:fld>
            <a:endParaRPr lang="en-US" sz="1000" b="0" i="0" u="none" strike="noStrike" cap="none">
              <a:solidFill>
                <a:srgbClr val="434343"/>
              </a:solidFill>
              <a:latin typeface="Arial"/>
              <a:ea typeface="Arial"/>
              <a:cs typeface="Arial"/>
              <a:sym typeface="Arial"/>
            </a:endParaRPr>
          </a:p>
        </p:txBody>
      </p:sp>
      <p:sp>
        <p:nvSpPr>
          <p:cNvPr id="23" name="Shape 23"/>
          <p:cNvSpPr txBox="1">
            <a:spLocks noGrp="1"/>
          </p:cNvSpPr>
          <p:nvPr>
            <p:ph type="ftr" idx="11"/>
          </p:nvPr>
        </p:nvSpPr>
        <p:spPr>
          <a:xfrm>
            <a:off x="2387016" y="4703626"/>
            <a:ext cx="4369961" cy="274636"/>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chemeClr val="lt2"/>
              </a:buClr>
              <a:buFont typeface="Arial"/>
              <a:buNone/>
              <a:defRPr sz="10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24" name="Shape 24"/>
          <p:cNvSpPr txBox="1">
            <a:spLocks noGrp="1"/>
          </p:cNvSpPr>
          <p:nvPr>
            <p:ph type="body" idx="1"/>
          </p:nvPr>
        </p:nvSpPr>
        <p:spPr>
          <a:xfrm>
            <a:off x="311145" y="1204912"/>
            <a:ext cx="8521149" cy="3182030"/>
          </a:xfrm>
          <a:prstGeom prst="rect">
            <a:avLst/>
          </a:prstGeom>
          <a:noFill/>
          <a:ln>
            <a:noFill/>
          </a:ln>
        </p:spPr>
        <p:txBody>
          <a:bodyPr wrap="square"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chemeClr val="lt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a:p>
        </p:txBody>
      </p:sp>
      <p:pic>
        <p:nvPicPr>
          <p:cNvPr id="25" name="Shape 25"/>
          <p:cNvPicPr preferRelativeResize="0"/>
          <p:nvPr/>
        </p:nvPicPr>
        <p:blipFill rotWithShape="1">
          <a:blip r:embed="rId2">
            <a:alphaModFix/>
          </a:blip>
          <a:srcRect/>
          <a:stretch/>
        </p:blipFill>
        <p:spPr>
          <a:xfrm>
            <a:off x="412745" y="4588196"/>
            <a:ext cx="1576157" cy="312820"/>
          </a:xfrm>
          <a:prstGeom prst="rect">
            <a:avLst/>
          </a:prstGeom>
          <a:noFill/>
          <a:ln>
            <a:noFill/>
          </a:ln>
        </p:spPr>
      </p:pic>
    </p:spTree>
    <p:extLst>
      <p:ext uri="{BB962C8B-B14F-4D97-AF65-F5344CB8AC3E}">
        <p14:creationId xmlns:p14="http://schemas.microsoft.com/office/powerpoint/2010/main" val="32965180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p:bg>
      <p:bgPr>
        <a:solidFill>
          <a:srgbClr val="003BC9"/>
        </a:solidFill>
        <a:effectLst/>
      </p:bgPr>
    </p:bg>
    <p:spTree>
      <p:nvGrpSpPr>
        <p:cNvPr id="1" name=""/>
        <p:cNvGrpSpPr/>
        <p:nvPr/>
      </p:nvGrpSpPr>
      <p:grpSpPr>
        <a:xfrm>
          <a:off x="0" y="0"/>
          <a:ext cx="0" cy="0"/>
          <a:chOff x="0" y="0"/>
          <a:chExt cx="0" cy="0"/>
        </a:xfrm>
      </p:grpSpPr>
      <p:sp>
        <p:nvSpPr>
          <p:cNvPr id="20" name="Rectangle 19"/>
          <p:cNvSpPr/>
          <p:nvPr userDrawn="1"/>
        </p:nvSpPr>
        <p:spPr>
          <a:xfrm>
            <a:off x="8524240" y="4523739"/>
            <a:ext cx="619760" cy="619760"/>
          </a:xfrm>
          <a:prstGeom prst="rect">
            <a:avLst/>
          </a:prstGeom>
          <a:solidFill>
            <a:srgbClr val="003BC9"/>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Text Placeholder 7"/>
          <p:cNvSpPr>
            <a:spLocks noGrp="1"/>
          </p:cNvSpPr>
          <p:nvPr>
            <p:ph type="body" sz="quarter" idx="13" hasCustomPrompt="1"/>
          </p:nvPr>
        </p:nvSpPr>
        <p:spPr>
          <a:xfrm>
            <a:off x="125731" y="997370"/>
            <a:ext cx="7138422" cy="1807745"/>
          </a:xfrm>
        </p:spPr>
        <p:txBody>
          <a:bodyPr>
            <a:normAutofit/>
          </a:bodyPr>
          <a:lstStyle>
            <a:lvl1pPr marL="0" indent="0">
              <a:buNone/>
              <a:defRPr sz="3200" b="0">
                <a:ln>
                  <a:noFill/>
                </a:ln>
                <a:solidFill>
                  <a:schemeClr val="bg1"/>
                </a:solidFil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Divider title</a:t>
            </a:r>
          </a:p>
        </p:txBody>
      </p:sp>
      <p:pic>
        <p:nvPicPr>
          <p:cNvPr id="2" name="Picture 1"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3" name="Picture 2"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pic>
        <p:nvPicPr>
          <p:cNvPr id="8" name="Picture 7" descr="BLOCKCHAIN5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122478" y="965200"/>
            <a:ext cx="3746505" cy="3746505"/>
          </a:xfrm>
          <a:prstGeom prst="rect">
            <a:avLst/>
          </a:prstGeom>
        </p:spPr>
      </p:pic>
    </p:spTree>
    <p:extLst>
      <p:ext uri="{BB962C8B-B14F-4D97-AF65-F5344CB8AC3E}">
        <p14:creationId xmlns:p14="http://schemas.microsoft.com/office/powerpoint/2010/main" val="178875311"/>
      </p:ext>
    </p:extLst>
  </p:cSld>
  <p:clrMapOvr>
    <a:masterClrMapping/>
  </p:clrMapOvr>
  <p:extLst mod="1">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1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Width Copy">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44511D3-1186-624B-96FF-488F88F24460}"/>
              </a:ext>
            </a:extLst>
          </p:cNvPr>
          <p:cNvPicPr>
            <a:picLocks noChangeAspect="1"/>
          </p:cNvPicPr>
          <p:nvPr userDrawn="1"/>
        </p:nvPicPr>
        <p:blipFill rotWithShape="1">
          <a:blip r:embed="rId2" cstate="print">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2" y="-1"/>
            <a:ext cx="9192768" cy="5143501"/>
          </a:xfrm>
          <a:prstGeom prst="rect">
            <a:avLst/>
          </a:prstGeom>
        </p:spPr>
      </p:pic>
      <p:sp>
        <p:nvSpPr>
          <p:cNvPr id="8"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11" name="Text Placeholder 5"/>
          <p:cNvSpPr>
            <a:spLocks noGrp="1"/>
          </p:cNvSpPr>
          <p:nvPr>
            <p:ph type="body" sz="quarter" idx="22" hasCustomPrompt="1"/>
          </p:nvPr>
        </p:nvSpPr>
        <p:spPr>
          <a:xfrm>
            <a:off x="125730" y="1269882"/>
            <a:ext cx="8897424" cy="2966219"/>
          </a:xfrm>
        </p:spPr>
        <p:txBody>
          <a:bodyPr>
            <a:normAutofit/>
          </a:bodyPr>
          <a:lstStyle>
            <a:lvl1pPr marL="171450" indent="-171450">
              <a:buFont typeface="Arial"/>
              <a:buChar char="•"/>
              <a:defRPr sz="1200" baseline="0"/>
            </a:lvl1pPr>
          </a:lstStyle>
          <a:p>
            <a:pPr lvl="0"/>
            <a:r>
              <a:rPr lang="en-US" dirty="0"/>
              <a:t>Content</a:t>
            </a:r>
          </a:p>
        </p:txBody>
      </p:sp>
      <p:pic>
        <p:nvPicPr>
          <p:cNvPr id="2" name="Picture 1" descr="Blockchain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4" name="Picture 3" descr="IBMLogo_DarkGray.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pic>
        <p:nvPicPr>
          <p:cNvPr id="7" name="Picture 6" descr="BLOCKCHAIN4_MARK_BLUE.png"/>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0" name="TextBox 9"/>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774353088"/>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Full-Width Copy">
    <p:bg>
      <p:bgRef idx="1001">
        <a:schemeClr val="bg1"/>
      </p:bgRef>
    </p:bg>
    <p:spTree>
      <p:nvGrpSpPr>
        <p:cNvPr id="1" name=""/>
        <p:cNvGrpSpPr/>
        <p:nvPr/>
      </p:nvGrpSpPr>
      <p:grpSpPr>
        <a:xfrm>
          <a:off x="0" y="0"/>
          <a:ext cx="0" cy="0"/>
          <a:chOff x="0" y="0"/>
          <a:chExt cx="0" cy="0"/>
        </a:xfrm>
      </p:grpSpPr>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4" name="Picture 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sp>
        <p:nvSpPr>
          <p:cNvPr id="5" name="Content Placeholder 4"/>
          <p:cNvSpPr>
            <a:spLocks noGrp="1"/>
          </p:cNvSpPr>
          <p:nvPr>
            <p:ph sz="quarter" idx="24" hasCustomPrompt="1"/>
          </p:nvPr>
        </p:nvSpPr>
        <p:spPr>
          <a:xfrm>
            <a:off x="125413" y="1270000"/>
            <a:ext cx="4376737" cy="2965450"/>
          </a:xfrm>
        </p:spPr>
        <p:txBody>
          <a:bodyPr>
            <a:normAutofit/>
          </a:bodyPr>
          <a:lstStyle>
            <a:lvl1pPr marL="0" indent="0">
              <a:buNone/>
              <a:defRPr sz="1200" baseline="0"/>
            </a:lvl1pPr>
          </a:lstStyle>
          <a:p>
            <a:pPr lvl="0"/>
            <a:r>
              <a:rPr lang="en-US" dirty="0"/>
              <a:t>Content</a:t>
            </a:r>
          </a:p>
        </p:txBody>
      </p:sp>
      <p:sp>
        <p:nvSpPr>
          <p:cNvPr id="10" name="Content Placeholder 4"/>
          <p:cNvSpPr>
            <a:spLocks noGrp="1"/>
          </p:cNvSpPr>
          <p:nvPr>
            <p:ph sz="quarter" idx="25" hasCustomPrompt="1"/>
          </p:nvPr>
        </p:nvSpPr>
        <p:spPr>
          <a:xfrm>
            <a:off x="4646417" y="1270000"/>
            <a:ext cx="4376737" cy="2965450"/>
          </a:xfrm>
        </p:spPr>
        <p:txBody>
          <a:bodyPr>
            <a:normAutofit/>
          </a:bodyPr>
          <a:lstStyle>
            <a:lvl1pPr marL="0" indent="0">
              <a:buNone/>
              <a:defRPr sz="1200" baseline="0"/>
            </a:lvl1pPr>
          </a:lstStyle>
          <a:p>
            <a:pPr lvl="0"/>
            <a:r>
              <a:rPr lang="en-US" dirty="0"/>
              <a:t>Content</a:t>
            </a:r>
          </a:p>
        </p:txBody>
      </p:sp>
      <p:sp>
        <p:nvSpPr>
          <p:cNvPr id="11"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2" name="Picture 11"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3" name="TextBox 12"/>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374925356"/>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py w/ Supporting Object">
    <p:bg>
      <p:bgPr>
        <a:solidFill>
          <a:schemeClr val="bg1">
            <a:alpha val="30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25730" y="144464"/>
            <a:ext cx="3523340" cy="3068150"/>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6" name="Picture 5" descr="3Grid_Light.eps"/>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496651" y="236918"/>
            <a:ext cx="6353438" cy="4669664"/>
          </a:xfrm>
          <a:prstGeom prst="rect">
            <a:avLst/>
          </a:prstGeom>
        </p:spPr>
      </p:pic>
      <p:sp>
        <p:nvSpPr>
          <p:cNvPr id="9" name="Content Placeholder 4"/>
          <p:cNvSpPr>
            <a:spLocks noGrp="1"/>
          </p:cNvSpPr>
          <p:nvPr>
            <p:ph sz="quarter" idx="24" hasCustomPrompt="1"/>
          </p:nvPr>
        </p:nvSpPr>
        <p:spPr>
          <a:xfrm>
            <a:off x="4085966" y="341163"/>
            <a:ext cx="1495648" cy="1318152"/>
          </a:xfrm>
        </p:spPr>
        <p:txBody>
          <a:bodyPr anchor="ctr">
            <a:normAutofit/>
          </a:bodyPr>
          <a:lstStyle>
            <a:lvl1pPr marL="0" indent="0" algn="ctr">
              <a:buNone/>
              <a:defRPr sz="1200" baseline="0"/>
            </a:lvl1pPr>
          </a:lstStyle>
          <a:p>
            <a:pPr lvl="0"/>
            <a:r>
              <a:rPr lang="en-US" dirty="0"/>
              <a:t>Content</a:t>
            </a:r>
          </a:p>
        </p:txBody>
      </p:sp>
      <p:sp>
        <p:nvSpPr>
          <p:cNvPr id="10" name="Content Placeholder 4"/>
          <p:cNvSpPr>
            <a:spLocks noGrp="1"/>
          </p:cNvSpPr>
          <p:nvPr>
            <p:ph sz="quarter" idx="25" hasCustomPrompt="1"/>
          </p:nvPr>
        </p:nvSpPr>
        <p:spPr>
          <a:xfrm>
            <a:off x="5773819" y="1922893"/>
            <a:ext cx="1495648" cy="1318152"/>
          </a:xfrm>
        </p:spPr>
        <p:txBody>
          <a:bodyPr anchor="ctr">
            <a:normAutofit/>
          </a:bodyPr>
          <a:lstStyle>
            <a:lvl1pPr marL="0" indent="0" algn="ctr">
              <a:buNone/>
              <a:defRPr sz="1200" baseline="0"/>
            </a:lvl1pPr>
          </a:lstStyle>
          <a:p>
            <a:pPr lvl="0"/>
            <a:r>
              <a:rPr lang="en-US" dirty="0"/>
              <a:t>Content</a:t>
            </a:r>
          </a:p>
        </p:txBody>
      </p:sp>
      <p:sp>
        <p:nvSpPr>
          <p:cNvPr id="13" name="Content Placeholder 4"/>
          <p:cNvSpPr>
            <a:spLocks noGrp="1"/>
          </p:cNvSpPr>
          <p:nvPr>
            <p:ph sz="quarter" idx="27" hasCustomPrompt="1"/>
          </p:nvPr>
        </p:nvSpPr>
        <p:spPr>
          <a:xfrm>
            <a:off x="7461672" y="3523577"/>
            <a:ext cx="1495648" cy="1318152"/>
          </a:xfrm>
        </p:spPr>
        <p:txBody>
          <a:bodyPr anchor="ctr">
            <a:normAutofit/>
          </a:bodyPr>
          <a:lstStyle>
            <a:lvl1pPr marL="0" indent="0" algn="ctr">
              <a:buNone/>
              <a:defRPr sz="1200" baseline="0"/>
            </a:lvl1pPr>
          </a:lstStyle>
          <a:p>
            <a:pPr lvl="0"/>
            <a:r>
              <a:rPr lang="en-US" dirty="0"/>
              <a:t>Content</a:t>
            </a:r>
          </a:p>
        </p:txBody>
      </p:sp>
      <p:pic>
        <p:nvPicPr>
          <p:cNvPr id="11" name="Picture 10" descr="IBMLogo_DarkGray.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sp>
        <p:nvSpPr>
          <p:cNvPr id="12" name="TextBox 11"/>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1845019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Column">
    <p:bg>
      <p:bgRef idx="1001">
        <a:schemeClr val="bg1"/>
      </p:bgRef>
    </p:bg>
    <p:spTree>
      <p:nvGrpSpPr>
        <p:cNvPr id="1" name=""/>
        <p:cNvGrpSpPr/>
        <p:nvPr/>
      </p:nvGrpSpPr>
      <p:grpSpPr>
        <a:xfrm>
          <a:off x="0" y="0"/>
          <a:ext cx="0" cy="0"/>
          <a:chOff x="0" y="0"/>
          <a:chExt cx="0" cy="0"/>
        </a:xfrm>
      </p:grpSpPr>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4" name="Picture 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sp>
        <p:nvSpPr>
          <p:cNvPr id="5" name="Content Placeholder 4"/>
          <p:cNvSpPr>
            <a:spLocks noGrp="1"/>
          </p:cNvSpPr>
          <p:nvPr>
            <p:ph sz="quarter" idx="24" hasCustomPrompt="1"/>
          </p:nvPr>
        </p:nvSpPr>
        <p:spPr>
          <a:xfrm>
            <a:off x="125730" y="1270000"/>
            <a:ext cx="2084695" cy="2965450"/>
          </a:xfrm>
        </p:spPr>
        <p:txBody>
          <a:bodyPr>
            <a:normAutofit/>
          </a:bodyPr>
          <a:lstStyle>
            <a:lvl1pPr marL="0" indent="0" algn="ctr">
              <a:buNone/>
              <a:defRPr sz="1200" baseline="0"/>
            </a:lvl1pPr>
          </a:lstStyle>
          <a:p>
            <a:pPr lvl="0"/>
            <a:r>
              <a:rPr lang="en-US" dirty="0"/>
              <a:t>Content</a:t>
            </a:r>
          </a:p>
        </p:txBody>
      </p:sp>
      <p:sp>
        <p:nvSpPr>
          <p:cNvPr id="10" name="Content Placeholder 4"/>
          <p:cNvSpPr>
            <a:spLocks noGrp="1"/>
          </p:cNvSpPr>
          <p:nvPr>
            <p:ph sz="quarter" idx="25" hasCustomPrompt="1"/>
          </p:nvPr>
        </p:nvSpPr>
        <p:spPr>
          <a:xfrm>
            <a:off x="2396640" y="1270000"/>
            <a:ext cx="2084695" cy="2965450"/>
          </a:xfrm>
        </p:spPr>
        <p:txBody>
          <a:bodyPr>
            <a:normAutofit/>
          </a:bodyPr>
          <a:lstStyle>
            <a:lvl1pPr marL="0" indent="0" algn="ctr">
              <a:buNone/>
              <a:defRPr sz="1200" baseline="0"/>
            </a:lvl1pPr>
          </a:lstStyle>
          <a:p>
            <a:pPr lvl="0"/>
            <a:r>
              <a:rPr lang="en-US" dirty="0"/>
              <a:t>Content</a:t>
            </a:r>
          </a:p>
        </p:txBody>
      </p:sp>
      <p:sp>
        <p:nvSpPr>
          <p:cNvPr id="9" name="Content Placeholder 4"/>
          <p:cNvSpPr>
            <a:spLocks noGrp="1"/>
          </p:cNvSpPr>
          <p:nvPr>
            <p:ph sz="quarter" idx="26" hasCustomPrompt="1"/>
          </p:nvPr>
        </p:nvSpPr>
        <p:spPr>
          <a:xfrm>
            <a:off x="4667550" y="1270000"/>
            <a:ext cx="2084695" cy="2965450"/>
          </a:xfrm>
        </p:spPr>
        <p:txBody>
          <a:bodyPr>
            <a:normAutofit/>
          </a:bodyPr>
          <a:lstStyle>
            <a:lvl1pPr marL="0" indent="0" algn="ctr">
              <a:buNone/>
              <a:defRPr sz="1200" baseline="0"/>
            </a:lvl1pPr>
          </a:lstStyle>
          <a:p>
            <a:pPr lvl="0"/>
            <a:r>
              <a:rPr lang="en-US" dirty="0"/>
              <a:t>Content</a:t>
            </a:r>
          </a:p>
        </p:txBody>
      </p:sp>
      <p:sp>
        <p:nvSpPr>
          <p:cNvPr id="11" name="Content Placeholder 4"/>
          <p:cNvSpPr>
            <a:spLocks noGrp="1"/>
          </p:cNvSpPr>
          <p:nvPr>
            <p:ph sz="quarter" idx="27" hasCustomPrompt="1"/>
          </p:nvPr>
        </p:nvSpPr>
        <p:spPr>
          <a:xfrm>
            <a:off x="6938459" y="1270000"/>
            <a:ext cx="2084695" cy="2965450"/>
          </a:xfrm>
        </p:spPr>
        <p:txBody>
          <a:bodyPr>
            <a:normAutofit/>
          </a:bodyPr>
          <a:lstStyle>
            <a:lvl1pPr marL="0" indent="0" algn="ctr">
              <a:buNone/>
              <a:defRPr sz="1200" baseline="0"/>
            </a:lvl1pPr>
          </a:lstStyle>
          <a:p>
            <a:pPr lvl="0"/>
            <a:r>
              <a:rPr lang="en-US" dirty="0"/>
              <a:t>Content</a:t>
            </a:r>
          </a:p>
        </p:txBody>
      </p:sp>
      <p:sp>
        <p:nvSpPr>
          <p:cNvPr id="14"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5" name="Picture 14"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2" name="TextBox 11"/>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2446351835"/>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py w/ Supporting Object">
    <p:bg>
      <p:bgPr>
        <a:solidFill>
          <a:schemeClr val="bg1">
            <a:alpha val="30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50800"/>
            <a:ext cx="9144000" cy="5021354"/>
          </a:xfrm>
          <a:prstGeom prst="rect">
            <a:avLst/>
          </a:prstGeom>
        </p:spPr>
      </p:pic>
      <p:sp>
        <p:nvSpPr>
          <p:cNvPr id="8" name="Text Placeholder 7"/>
          <p:cNvSpPr>
            <a:spLocks noGrp="1"/>
          </p:cNvSpPr>
          <p:nvPr>
            <p:ph type="body" sz="quarter" idx="13" hasCustomPrompt="1"/>
          </p:nvPr>
        </p:nvSpPr>
        <p:spPr>
          <a:xfrm>
            <a:off x="125729" y="144464"/>
            <a:ext cx="5286267" cy="1191756"/>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2" name="Picture 1" descr="Blockchain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sp>
        <p:nvSpPr>
          <p:cNvPr id="13" name="Content Placeholder 4"/>
          <p:cNvSpPr>
            <a:spLocks noGrp="1"/>
          </p:cNvSpPr>
          <p:nvPr>
            <p:ph sz="quarter" idx="27" hasCustomPrompt="1"/>
          </p:nvPr>
        </p:nvSpPr>
        <p:spPr>
          <a:xfrm>
            <a:off x="5149014" y="3172941"/>
            <a:ext cx="916971" cy="892584"/>
          </a:xfrm>
        </p:spPr>
        <p:txBody>
          <a:bodyPr anchor="ctr">
            <a:normAutofit/>
          </a:bodyPr>
          <a:lstStyle>
            <a:lvl1pPr marL="0" indent="0" algn="ctr">
              <a:buNone/>
              <a:defRPr sz="1200" baseline="0"/>
            </a:lvl1pPr>
          </a:lstStyle>
          <a:p>
            <a:pPr lvl="0"/>
            <a:r>
              <a:rPr lang="en-US" dirty="0"/>
              <a:t>Content</a:t>
            </a:r>
          </a:p>
        </p:txBody>
      </p:sp>
      <p:sp>
        <p:nvSpPr>
          <p:cNvPr id="7" name="Content Placeholder 4"/>
          <p:cNvSpPr>
            <a:spLocks noGrp="1"/>
          </p:cNvSpPr>
          <p:nvPr>
            <p:ph sz="quarter" idx="28" hasCustomPrompt="1"/>
          </p:nvPr>
        </p:nvSpPr>
        <p:spPr>
          <a:xfrm>
            <a:off x="6170993" y="2140748"/>
            <a:ext cx="916971" cy="892584"/>
          </a:xfrm>
        </p:spPr>
        <p:txBody>
          <a:bodyPr anchor="ctr">
            <a:normAutofit/>
          </a:bodyPr>
          <a:lstStyle>
            <a:lvl1pPr marL="0" indent="0" algn="ctr">
              <a:buNone/>
              <a:defRPr sz="1200" baseline="0"/>
            </a:lvl1pPr>
          </a:lstStyle>
          <a:p>
            <a:pPr lvl="0"/>
            <a:r>
              <a:rPr lang="en-US" dirty="0"/>
              <a:t>Content</a:t>
            </a:r>
          </a:p>
        </p:txBody>
      </p:sp>
      <p:sp>
        <p:nvSpPr>
          <p:cNvPr id="9" name="Content Placeholder 4"/>
          <p:cNvSpPr>
            <a:spLocks noGrp="1"/>
          </p:cNvSpPr>
          <p:nvPr>
            <p:ph sz="quarter" idx="29" hasCustomPrompt="1"/>
          </p:nvPr>
        </p:nvSpPr>
        <p:spPr>
          <a:xfrm>
            <a:off x="3088269" y="3182418"/>
            <a:ext cx="916971" cy="892584"/>
          </a:xfrm>
        </p:spPr>
        <p:txBody>
          <a:bodyPr anchor="ctr">
            <a:normAutofit/>
          </a:bodyPr>
          <a:lstStyle>
            <a:lvl1pPr marL="0" indent="0" algn="ctr">
              <a:buNone/>
              <a:defRPr sz="1200" baseline="0"/>
            </a:lvl1pPr>
          </a:lstStyle>
          <a:p>
            <a:pPr lvl="0"/>
            <a:r>
              <a:rPr lang="en-US" dirty="0"/>
              <a:t>Content</a:t>
            </a:r>
          </a:p>
        </p:txBody>
      </p:sp>
      <p:sp>
        <p:nvSpPr>
          <p:cNvPr id="10" name="Content Placeholder 4"/>
          <p:cNvSpPr>
            <a:spLocks noGrp="1"/>
          </p:cNvSpPr>
          <p:nvPr>
            <p:ph sz="quarter" idx="30" hasCustomPrompt="1"/>
          </p:nvPr>
        </p:nvSpPr>
        <p:spPr>
          <a:xfrm>
            <a:off x="4110248" y="2150225"/>
            <a:ext cx="916971" cy="892584"/>
          </a:xfrm>
        </p:spPr>
        <p:txBody>
          <a:bodyPr anchor="ctr">
            <a:normAutofit/>
          </a:bodyPr>
          <a:lstStyle>
            <a:lvl1pPr marL="0" indent="0" algn="ctr">
              <a:buNone/>
              <a:defRPr sz="1200" baseline="0"/>
            </a:lvl1pPr>
          </a:lstStyle>
          <a:p>
            <a:pPr lvl="0"/>
            <a:r>
              <a:rPr lang="en-US" dirty="0"/>
              <a:t>Content</a:t>
            </a:r>
          </a:p>
        </p:txBody>
      </p:sp>
      <p:sp>
        <p:nvSpPr>
          <p:cNvPr id="12" name="Content Placeholder 4"/>
          <p:cNvSpPr>
            <a:spLocks noGrp="1"/>
          </p:cNvSpPr>
          <p:nvPr>
            <p:ph sz="quarter" idx="31" hasCustomPrompt="1"/>
          </p:nvPr>
        </p:nvSpPr>
        <p:spPr>
          <a:xfrm>
            <a:off x="2059578" y="4206680"/>
            <a:ext cx="916971" cy="892584"/>
          </a:xfrm>
        </p:spPr>
        <p:txBody>
          <a:bodyPr anchor="ctr">
            <a:normAutofit/>
          </a:bodyPr>
          <a:lstStyle>
            <a:lvl1pPr marL="0" indent="0" algn="ctr">
              <a:buNone/>
              <a:defRPr sz="1200" baseline="0"/>
            </a:lvl1pPr>
          </a:lstStyle>
          <a:p>
            <a:pPr lvl="0"/>
            <a:r>
              <a:rPr lang="en-US" dirty="0"/>
              <a:t>Content</a:t>
            </a:r>
          </a:p>
        </p:txBody>
      </p:sp>
      <p:sp>
        <p:nvSpPr>
          <p:cNvPr id="14" name="Content Placeholder 4"/>
          <p:cNvSpPr>
            <a:spLocks noGrp="1"/>
          </p:cNvSpPr>
          <p:nvPr>
            <p:ph sz="quarter" idx="32" hasCustomPrompt="1"/>
          </p:nvPr>
        </p:nvSpPr>
        <p:spPr>
          <a:xfrm>
            <a:off x="1024809" y="3174487"/>
            <a:ext cx="916971" cy="892584"/>
          </a:xfrm>
        </p:spPr>
        <p:txBody>
          <a:bodyPr anchor="ctr">
            <a:normAutofit/>
          </a:bodyPr>
          <a:lstStyle>
            <a:lvl1pPr marL="0" indent="0" algn="ctr">
              <a:buNone/>
              <a:defRPr sz="1200" baseline="0"/>
            </a:lvl1pPr>
          </a:lstStyle>
          <a:p>
            <a:pPr lvl="0"/>
            <a:r>
              <a:rPr lang="en-US" dirty="0"/>
              <a:t>Content</a:t>
            </a:r>
          </a:p>
        </p:txBody>
      </p:sp>
      <p:pic>
        <p:nvPicPr>
          <p:cNvPr id="15" name="Picture 14" descr="IBMLogo_DarkGray.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sp>
        <p:nvSpPr>
          <p:cNvPr id="16" name="TextBox 15"/>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112361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py w/ Supporting Object">
    <p:bg>
      <p:bgPr>
        <a:solidFill>
          <a:schemeClr val="bg1">
            <a:alpha val="30000"/>
          </a:schemeClr>
        </a:solidFill>
        <a:effectLst/>
      </p:bgPr>
    </p:bg>
    <p:spTree>
      <p:nvGrpSpPr>
        <p:cNvPr id="1" name=""/>
        <p:cNvGrpSpPr/>
        <p:nvPr/>
      </p:nvGrpSpPr>
      <p:grpSpPr>
        <a:xfrm>
          <a:off x="0" y="0"/>
          <a:ext cx="0" cy="0"/>
          <a:chOff x="0" y="0"/>
          <a:chExt cx="0" cy="0"/>
        </a:xfrm>
      </p:grpSpPr>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7" name="Picture 6"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sp>
        <p:nvSpPr>
          <p:cNvPr id="19" name="Content Placeholder 4"/>
          <p:cNvSpPr>
            <a:spLocks noGrp="1"/>
          </p:cNvSpPr>
          <p:nvPr>
            <p:ph sz="quarter" idx="24" hasCustomPrompt="1"/>
          </p:nvPr>
        </p:nvSpPr>
        <p:spPr>
          <a:xfrm>
            <a:off x="125413" y="1270000"/>
            <a:ext cx="4376737" cy="2965450"/>
          </a:xfrm>
        </p:spPr>
        <p:txBody>
          <a:bodyPr>
            <a:normAutofit/>
          </a:bodyPr>
          <a:lstStyle>
            <a:lvl1pPr marL="0" indent="0">
              <a:buNone/>
              <a:defRPr sz="1200" baseline="0"/>
            </a:lvl1pPr>
          </a:lstStyle>
          <a:p>
            <a:pPr lvl="0"/>
            <a:r>
              <a:rPr lang="en-US" dirty="0"/>
              <a:t>Content</a:t>
            </a:r>
          </a:p>
        </p:txBody>
      </p:sp>
      <p:sp>
        <p:nvSpPr>
          <p:cNvPr id="20" name="Content Placeholder 4"/>
          <p:cNvSpPr>
            <a:spLocks noGrp="1"/>
          </p:cNvSpPr>
          <p:nvPr>
            <p:ph sz="quarter" idx="25" hasCustomPrompt="1"/>
          </p:nvPr>
        </p:nvSpPr>
        <p:spPr>
          <a:xfrm>
            <a:off x="4646417" y="1270000"/>
            <a:ext cx="4376737" cy="2965450"/>
          </a:xfrm>
        </p:spPr>
        <p:txBody>
          <a:bodyPr>
            <a:normAutofit/>
          </a:bodyPr>
          <a:lstStyle>
            <a:lvl1pPr marL="0" indent="0">
              <a:buNone/>
              <a:defRPr sz="1200" baseline="0"/>
            </a:lvl1pPr>
          </a:lstStyle>
          <a:p>
            <a:pPr lvl="0"/>
            <a:r>
              <a:rPr lang="en-US" dirty="0"/>
              <a:t>Content</a:t>
            </a:r>
          </a:p>
        </p:txBody>
      </p:sp>
      <p:sp>
        <p:nvSpPr>
          <p:cNvPr id="21" name="Text Placeholder 7"/>
          <p:cNvSpPr>
            <a:spLocks noGrp="1"/>
          </p:cNvSpPr>
          <p:nvPr>
            <p:ph type="body" sz="quarter" idx="26"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22" name="Picture 21"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9" name="TextBox 8"/>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1212266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1392058"/>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686" r:id="rId3"/>
    <p:sldLayoutId id="2147483687" r:id="rId4"/>
    <p:sldLayoutId id="2147483689" r:id="rId5"/>
    <p:sldLayoutId id="2147483693" r:id="rId6"/>
    <p:sldLayoutId id="2147483691" r:id="rId7"/>
    <p:sldLayoutId id="2147483694" r:id="rId8"/>
    <p:sldLayoutId id="2147483658" r:id="rId9"/>
    <p:sldLayoutId id="2147483688" r:id="rId10"/>
    <p:sldLayoutId id="2147483664" r:id="rId11"/>
    <p:sldLayoutId id="2147483669" r:id="rId12"/>
    <p:sldLayoutId id="2147483695" r:id="rId13"/>
    <p:sldLayoutId id="2147483696" r:id="rId14"/>
    <p:sldLayoutId id="2147483697" r:id="rId15"/>
    <p:sldLayoutId id="2147483698" r:id="rId16"/>
    <p:sldLayoutId id="2147483699" r:id="rId17"/>
    <p:sldLayoutId id="2147483700" r:id="rId18"/>
    <p:sldLayoutId id="2147483701" r:id="rId19"/>
    <p:sldLayoutId id="2147483703" r:id="rId20"/>
    <p:sldLayoutId id="2147483651" r:id="rId21"/>
    <p:sldLayoutId id="2147483653" r:id="rId22"/>
    <p:sldLayoutId id="2147483654" r:id="rId23"/>
    <p:sldLayoutId id="2147483704" r:id="rId24"/>
    <p:sldLayoutId id="2147483705" r:id="rId25"/>
    <p:sldLayoutId id="2147483706" r:id="rId26"/>
  </p:sldLayoutIdLst>
  <p:hf hdr="0" ftr="0" dt="0"/>
  <p:txStyles>
    <p:titleStyle>
      <a:lvl1pPr algn="ctr" defTabSz="457200" rtl="0" eaLnBrk="1" latinLnBrk="0" hangingPunct="1">
        <a:spcBef>
          <a:spcPct val="0"/>
        </a:spcBef>
        <a:buNone/>
        <a:defRPr sz="440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1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openxmlformats.org/officeDocument/2006/relationships/image" Target="../media/image52.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1.png"/><Relationship Id="rId2" Type="http://schemas.openxmlformats.org/officeDocument/2006/relationships/notesSlide" Target="../notesSlides/notesSlide6.xml"/><Relationship Id="rId16" Type="http://schemas.openxmlformats.org/officeDocument/2006/relationships/image" Target="../media/image50.png"/><Relationship Id="rId1" Type="http://schemas.openxmlformats.org/officeDocument/2006/relationships/slideLayout" Target="../slideLayouts/slideLayout4.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png"/><Relationship Id="rId19" Type="http://schemas.openxmlformats.org/officeDocument/2006/relationships/image" Target="../media/image53.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s>
</file>

<file path=ppt/slides/_rels/slide1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1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59.png"/><Relationship Id="rId4" Type="http://schemas.openxmlformats.org/officeDocument/2006/relationships/image" Target="../media/image5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hyperlink" Target="https://bitcoin.org/bitcoin.pdf" TargetMode="Externa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openxmlformats.org/officeDocument/2006/relationships/image" Target="../media/image78.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tiff"/><Relationship Id="rId4" Type="http://schemas.openxmlformats.org/officeDocument/2006/relationships/image" Target="../media/image22.jpe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hyperlink" Target="https://unbounded.network/fabric/tradelens" TargetMode="External"/><Relationship Id="rId7" Type="http://schemas.openxmlformats.org/officeDocument/2006/relationships/hyperlink" Target="https://unbounded.network/stellar/world-wire"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8.png"/><Relationship Id="rId11" Type="http://schemas.openxmlformats.org/officeDocument/2006/relationships/image" Target="../media/image31.png"/><Relationship Id="rId5" Type="http://schemas.openxmlformats.org/officeDocument/2006/relationships/image" Target="../media/image27.png"/><Relationship Id="rId10" Type="http://schemas.openxmlformats.org/officeDocument/2006/relationships/image" Target="../media/image30.png"/><Relationship Id="rId4" Type="http://schemas.openxmlformats.org/officeDocument/2006/relationships/image" Target="../media/image26.tiff"/><Relationship Id="rId9" Type="http://schemas.openxmlformats.org/officeDocument/2006/relationships/hyperlink" Target="https://ibm.box.com/s/oufv1okiytqupccvieheu6bsrvkkrbuz"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p:nvPr/>
        </p:nvSpPr>
        <p:spPr>
          <a:xfrm>
            <a:off x="328344" y="3725262"/>
            <a:ext cx="1687491" cy="452265"/>
          </a:xfrm>
          <a:prstGeom prst="rect">
            <a:avLst/>
          </a:prstGeom>
          <a:solidFill>
            <a:srgbClr val="030A1C">
              <a:alpha val="73333"/>
            </a:srgbClr>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70" name="Shape 70"/>
          <p:cNvSpPr txBox="1">
            <a:spLocks noGrp="1"/>
          </p:cNvSpPr>
          <p:nvPr>
            <p:ph type="title"/>
          </p:nvPr>
        </p:nvSpPr>
        <p:spPr>
          <a:xfrm>
            <a:off x="328343" y="2103528"/>
            <a:ext cx="7539748" cy="738585"/>
          </a:xfrm>
          <a:prstGeom prst="rect">
            <a:avLst/>
          </a:prstGeom>
          <a:noFill/>
          <a:ln>
            <a:noFill/>
          </a:ln>
        </p:spPr>
        <p:txBody>
          <a:bodyPr wrap="square" lIns="91425" tIns="91425" rIns="91425" bIns="91425" anchor="ctr" anchorCtr="0">
            <a:noAutofit/>
          </a:bodyPr>
          <a:lstStyle/>
          <a:p>
            <a:r>
              <a:rPr lang="sv-SE" dirty="0">
                <a:solidFill>
                  <a:schemeClr val="bg1"/>
                </a:solidFill>
              </a:rPr>
              <a:t> A guide to developing applications with Hyperledger and Blockchain</a:t>
            </a:r>
          </a:p>
        </p:txBody>
      </p:sp>
      <p:sp>
        <p:nvSpPr>
          <p:cNvPr id="3" name="Text Placeholder 2">
            <a:extLst>
              <a:ext uri="{FF2B5EF4-FFF2-40B4-BE49-F238E27FC236}">
                <a16:creationId xmlns:a16="http://schemas.microsoft.com/office/drawing/2014/main" id="{C95F1866-D106-934C-ACC0-9A49040C8D22}"/>
              </a:ext>
            </a:extLst>
          </p:cNvPr>
          <p:cNvSpPr>
            <a:spLocks noGrp="1"/>
          </p:cNvSpPr>
          <p:nvPr>
            <p:ph type="body" idx="2"/>
          </p:nvPr>
        </p:nvSpPr>
        <p:spPr>
          <a:xfrm>
            <a:off x="328611" y="3725262"/>
            <a:ext cx="4597349" cy="452265"/>
          </a:xfrm>
        </p:spPr>
        <p:txBody>
          <a:bodyPr>
            <a:noAutofit/>
          </a:bodyPr>
          <a:lstStyle/>
          <a:p>
            <a:r>
              <a:rPr lang="sv-SE" sz="1300" dirty="0">
                <a:solidFill>
                  <a:schemeClr val="bg1"/>
                </a:solidFill>
              </a:rPr>
              <a:t>Lennart Frantzell, IBM Developer Advocate, San Francisco 2018/11/1</a:t>
            </a:r>
          </a:p>
        </p:txBody>
      </p:sp>
    </p:spTree>
    <p:extLst>
      <p:ext uri="{BB962C8B-B14F-4D97-AF65-F5344CB8AC3E}">
        <p14:creationId xmlns:p14="http://schemas.microsoft.com/office/powerpoint/2010/main" val="1748695997"/>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Text Placeholder 1">
            <a:extLst>
              <a:ext uri="{FF2B5EF4-FFF2-40B4-BE49-F238E27FC236}">
                <a16:creationId xmlns:a16="http://schemas.microsoft.com/office/drawing/2014/main" id="{E9FD00CE-71DE-9F46-A75D-1C93296EDFB9}"/>
              </a:ext>
            </a:extLst>
          </p:cNvPr>
          <p:cNvSpPr txBox="1">
            <a:spLocks/>
          </p:cNvSpPr>
          <p:nvPr/>
        </p:nvSpPr>
        <p:spPr>
          <a:xfrm>
            <a:off x="125730" y="144465"/>
            <a:ext cx="8897424" cy="101169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2400" b="0" kern="1200">
                <a:ln>
                  <a:noFill/>
                </a:ln>
                <a:solidFill>
                  <a:srgbClr val="0064FF"/>
                </a:solidFill>
                <a:latin typeface="Arial"/>
                <a:ea typeface="+mn-ea"/>
                <a:cs typeface="Arial"/>
              </a:defRPr>
            </a:lvl1pPr>
            <a:lvl2pPr marL="742950" indent="-285750" algn="l" defTabSz="457200" rtl="0" eaLnBrk="1" latinLnBrk="0" hangingPunct="1">
              <a:spcBef>
                <a:spcPct val="20000"/>
              </a:spcBef>
              <a:buFont typeface="Arial"/>
              <a:buChar char="–"/>
              <a:defRPr sz="1200" kern="1200">
                <a:ln>
                  <a:noFill/>
                </a:ln>
                <a:solidFill>
                  <a:schemeClr val="accent1"/>
                </a:solidFill>
                <a:latin typeface="Arial"/>
                <a:ea typeface="+mn-ea"/>
                <a:cs typeface="Arial"/>
              </a:defRPr>
            </a:lvl2pPr>
            <a:lvl3pPr marL="1143000" indent="-228600" algn="l" defTabSz="457200" rtl="0" eaLnBrk="1" latinLnBrk="0" hangingPunct="1">
              <a:spcBef>
                <a:spcPct val="20000"/>
              </a:spcBef>
              <a:buFont typeface="Arial"/>
              <a:buChar char="•"/>
              <a:defRPr sz="1200" kern="1200">
                <a:ln>
                  <a:noFill/>
                </a:ln>
                <a:solidFill>
                  <a:schemeClr val="accent1"/>
                </a:solidFill>
                <a:latin typeface="Arial"/>
                <a:ea typeface="+mn-ea"/>
                <a:cs typeface="Arial"/>
              </a:defRPr>
            </a:lvl3pPr>
            <a:lvl4pPr marL="1600200" indent="-228600" algn="l" defTabSz="457200" rtl="0" eaLnBrk="1" latinLnBrk="0" hangingPunct="1">
              <a:spcBef>
                <a:spcPct val="20000"/>
              </a:spcBef>
              <a:buFont typeface="Arial"/>
              <a:buChar char="–"/>
              <a:defRPr sz="1200" kern="1200">
                <a:ln>
                  <a:noFill/>
                </a:ln>
                <a:solidFill>
                  <a:schemeClr val="accent1"/>
                </a:solidFill>
                <a:latin typeface="Arial"/>
                <a:ea typeface="+mn-ea"/>
                <a:cs typeface="Arial"/>
              </a:defRPr>
            </a:lvl4pPr>
            <a:lvl5pPr marL="2057400" indent="-228600" algn="l" defTabSz="457200" rtl="0" eaLnBrk="1" latinLnBrk="0" hangingPunct="1">
              <a:spcBef>
                <a:spcPct val="20000"/>
              </a:spcBef>
              <a:buFont typeface="Arial"/>
              <a:buChar char="»"/>
              <a:defRPr sz="1200" kern="1200">
                <a:ln>
                  <a:noFill/>
                </a:ln>
                <a:solidFill>
                  <a:schemeClr val="accent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Towards a Network of Networks</a:t>
            </a:r>
          </a:p>
        </p:txBody>
      </p:sp>
      <p:cxnSp>
        <p:nvCxnSpPr>
          <p:cNvPr id="105" name="Straight Connector 104">
            <a:extLst>
              <a:ext uri="{FF2B5EF4-FFF2-40B4-BE49-F238E27FC236}">
                <a16:creationId xmlns:a16="http://schemas.microsoft.com/office/drawing/2014/main" id="{AA82F737-797B-794F-B3EF-F1B867C14677}"/>
              </a:ext>
            </a:extLst>
          </p:cNvPr>
          <p:cNvCxnSpPr>
            <a:cxnSpLocks/>
          </p:cNvCxnSpPr>
          <p:nvPr/>
        </p:nvCxnSpPr>
        <p:spPr>
          <a:xfrm flipV="1">
            <a:off x="5577791" y="3118988"/>
            <a:ext cx="386557" cy="162825"/>
          </a:xfrm>
          <a:prstGeom prst="line">
            <a:avLst/>
          </a:prstGeom>
          <a:noFill/>
          <a:ln w="12700" cap="flat" cmpd="sng" algn="ctr">
            <a:solidFill>
              <a:srgbClr val="FFFFFF">
                <a:lumMod val="75000"/>
              </a:srgbClr>
            </a:solidFill>
            <a:prstDash val="sysDot"/>
            <a:miter lim="800000"/>
          </a:ln>
          <a:effectLst/>
        </p:spPr>
      </p:cxnSp>
      <p:cxnSp>
        <p:nvCxnSpPr>
          <p:cNvPr id="106" name="Straight Connector 105">
            <a:extLst>
              <a:ext uri="{FF2B5EF4-FFF2-40B4-BE49-F238E27FC236}">
                <a16:creationId xmlns:a16="http://schemas.microsoft.com/office/drawing/2014/main" id="{395C927D-16F4-E949-AA1E-D085501038D6}"/>
              </a:ext>
            </a:extLst>
          </p:cNvPr>
          <p:cNvCxnSpPr>
            <a:cxnSpLocks/>
          </p:cNvCxnSpPr>
          <p:nvPr/>
        </p:nvCxnSpPr>
        <p:spPr>
          <a:xfrm flipV="1">
            <a:off x="5612715" y="3253377"/>
            <a:ext cx="430799" cy="21598"/>
          </a:xfrm>
          <a:prstGeom prst="line">
            <a:avLst/>
          </a:prstGeom>
          <a:noFill/>
          <a:ln w="12700" cap="flat" cmpd="sng" algn="ctr">
            <a:solidFill>
              <a:srgbClr val="FFFFFF">
                <a:lumMod val="75000"/>
              </a:srgbClr>
            </a:solidFill>
            <a:prstDash val="sysDot"/>
            <a:miter lim="800000"/>
          </a:ln>
          <a:effectLst/>
        </p:spPr>
      </p:cxnSp>
      <p:cxnSp>
        <p:nvCxnSpPr>
          <p:cNvPr id="107" name="Straight Connector 106">
            <a:extLst>
              <a:ext uri="{FF2B5EF4-FFF2-40B4-BE49-F238E27FC236}">
                <a16:creationId xmlns:a16="http://schemas.microsoft.com/office/drawing/2014/main" id="{3E010826-AF23-B64B-9C51-C77F6B80B35D}"/>
              </a:ext>
            </a:extLst>
          </p:cNvPr>
          <p:cNvCxnSpPr>
            <a:cxnSpLocks/>
          </p:cNvCxnSpPr>
          <p:nvPr/>
        </p:nvCxnSpPr>
        <p:spPr>
          <a:xfrm>
            <a:off x="5585282" y="3266717"/>
            <a:ext cx="454794" cy="125005"/>
          </a:xfrm>
          <a:prstGeom prst="line">
            <a:avLst/>
          </a:prstGeom>
          <a:noFill/>
          <a:ln w="12700" cap="flat" cmpd="sng" algn="ctr">
            <a:solidFill>
              <a:srgbClr val="FFFFFF">
                <a:lumMod val="75000"/>
              </a:srgbClr>
            </a:solidFill>
            <a:prstDash val="sysDot"/>
            <a:miter lim="800000"/>
          </a:ln>
          <a:effectLst/>
        </p:spPr>
      </p:cxnSp>
      <p:cxnSp>
        <p:nvCxnSpPr>
          <p:cNvPr id="108" name="Straight Connector 107">
            <a:extLst>
              <a:ext uri="{FF2B5EF4-FFF2-40B4-BE49-F238E27FC236}">
                <a16:creationId xmlns:a16="http://schemas.microsoft.com/office/drawing/2014/main" id="{CF27F63C-8BF4-2944-839F-A87149BEC3EF}"/>
              </a:ext>
            </a:extLst>
          </p:cNvPr>
          <p:cNvCxnSpPr>
            <a:cxnSpLocks/>
          </p:cNvCxnSpPr>
          <p:nvPr/>
        </p:nvCxnSpPr>
        <p:spPr>
          <a:xfrm>
            <a:off x="5675181" y="3854606"/>
            <a:ext cx="330295" cy="24279"/>
          </a:xfrm>
          <a:prstGeom prst="line">
            <a:avLst/>
          </a:prstGeom>
          <a:noFill/>
          <a:ln w="12700" cap="flat" cmpd="sng" algn="ctr">
            <a:solidFill>
              <a:srgbClr val="FFFFFF">
                <a:lumMod val="75000"/>
              </a:srgbClr>
            </a:solidFill>
            <a:prstDash val="sysDot"/>
            <a:miter lim="800000"/>
          </a:ln>
          <a:effectLst/>
        </p:spPr>
      </p:cxnSp>
      <p:cxnSp>
        <p:nvCxnSpPr>
          <p:cNvPr id="109" name="Straight Connector 108">
            <a:extLst>
              <a:ext uri="{FF2B5EF4-FFF2-40B4-BE49-F238E27FC236}">
                <a16:creationId xmlns:a16="http://schemas.microsoft.com/office/drawing/2014/main" id="{A7B36C8D-C908-2345-A971-F5F4C644A844}"/>
              </a:ext>
            </a:extLst>
          </p:cNvPr>
          <p:cNvCxnSpPr>
            <a:cxnSpLocks/>
          </p:cNvCxnSpPr>
          <p:nvPr/>
        </p:nvCxnSpPr>
        <p:spPr>
          <a:xfrm>
            <a:off x="5667827" y="3853049"/>
            <a:ext cx="166637" cy="311988"/>
          </a:xfrm>
          <a:prstGeom prst="line">
            <a:avLst/>
          </a:prstGeom>
          <a:noFill/>
          <a:ln w="12700" cap="flat" cmpd="sng" algn="ctr">
            <a:solidFill>
              <a:srgbClr val="FFFFFF">
                <a:lumMod val="75000"/>
              </a:srgbClr>
            </a:solidFill>
            <a:prstDash val="sysDot"/>
            <a:miter lim="800000"/>
          </a:ln>
          <a:effectLst/>
        </p:spPr>
      </p:cxnSp>
      <p:cxnSp>
        <p:nvCxnSpPr>
          <p:cNvPr id="110" name="Straight Connector 109">
            <a:extLst>
              <a:ext uri="{FF2B5EF4-FFF2-40B4-BE49-F238E27FC236}">
                <a16:creationId xmlns:a16="http://schemas.microsoft.com/office/drawing/2014/main" id="{4F70B62C-C735-7049-9F0F-291EABCB60D1}"/>
              </a:ext>
            </a:extLst>
          </p:cNvPr>
          <p:cNvCxnSpPr>
            <a:cxnSpLocks/>
          </p:cNvCxnSpPr>
          <p:nvPr/>
        </p:nvCxnSpPr>
        <p:spPr>
          <a:xfrm>
            <a:off x="5700582" y="3851475"/>
            <a:ext cx="285571" cy="212664"/>
          </a:xfrm>
          <a:prstGeom prst="line">
            <a:avLst/>
          </a:prstGeom>
          <a:noFill/>
          <a:ln w="12700" cap="flat" cmpd="sng" algn="ctr">
            <a:solidFill>
              <a:srgbClr val="FFFFFF">
                <a:lumMod val="75000"/>
              </a:srgbClr>
            </a:solidFill>
            <a:prstDash val="sysDot"/>
            <a:miter lim="800000"/>
          </a:ln>
          <a:effectLst/>
        </p:spPr>
      </p:cxnSp>
      <p:cxnSp>
        <p:nvCxnSpPr>
          <p:cNvPr id="111" name="Straight Connector 110">
            <a:extLst>
              <a:ext uri="{FF2B5EF4-FFF2-40B4-BE49-F238E27FC236}">
                <a16:creationId xmlns:a16="http://schemas.microsoft.com/office/drawing/2014/main" id="{7BC755B6-F65F-5645-B39A-D659ACD5014F}"/>
              </a:ext>
            </a:extLst>
          </p:cNvPr>
          <p:cNvCxnSpPr>
            <a:cxnSpLocks/>
          </p:cNvCxnSpPr>
          <p:nvPr/>
        </p:nvCxnSpPr>
        <p:spPr>
          <a:xfrm rot="1922639">
            <a:off x="5007057" y="4321921"/>
            <a:ext cx="330295" cy="24279"/>
          </a:xfrm>
          <a:prstGeom prst="line">
            <a:avLst/>
          </a:prstGeom>
          <a:noFill/>
          <a:ln w="12700" cap="flat" cmpd="sng" algn="ctr">
            <a:solidFill>
              <a:srgbClr val="FFFFFF">
                <a:lumMod val="75000"/>
              </a:srgbClr>
            </a:solidFill>
            <a:prstDash val="sysDot"/>
            <a:miter lim="800000"/>
          </a:ln>
          <a:effectLst/>
        </p:spPr>
      </p:cxnSp>
      <p:cxnSp>
        <p:nvCxnSpPr>
          <p:cNvPr id="112" name="Straight Connector 111">
            <a:extLst>
              <a:ext uri="{FF2B5EF4-FFF2-40B4-BE49-F238E27FC236}">
                <a16:creationId xmlns:a16="http://schemas.microsoft.com/office/drawing/2014/main" id="{DEBA6078-AD44-9345-A7E8-8D748233DC1A}"/>
              </a:ext>
            </a:extLst>
          </p:cNvPr>
          <p:cNvCxnSpPr>
            <a:cxnSpLocks/>
          </p:cNvCxnSpPr>
          <p:nvPr/>
        </p:nvCxnSpPr>
        <p:spPr>
          <a:xfrm rot="1922639">
            <a:off x="4931442" y="4245015"/>
            <a:ext cx="166637" cy="311988"/>
          </a:xfrm>
          <a:prstGeom prst="line">
            <a:avLst/>
          </a:prstGeom>
          <a:noFill/>
          <a:ln w="12700" cap="flat" cmpd="sng" algn="ctr">
            <a:solidFill>
              <a:srgbClr val="FFFFFF">
                <a:lumMod val="75000"/>
              </a:srgbClr>
            </a:solidFill>
            <a:prstDash val="sysDot"/>
            <a:miter lim="800000"/>
          </a:ln>
          <a:effectLst/>
        </p:spPr>
      </p:cxnSp>
      <p:cxnSp>
        <p:nvCxnSpPr>
          <p:cNvPr id="113" name="Straight Connector 112">
            <a:extLst>
              <a:ext uri="{FF2B5EF4-FFF2-40B4-BE49-F238E27FC236}">
                <a16:creationId xmlns:a16="http://schemas.microsoft.com/office/drawing/2014/main" id="{70D8EFED-1C50-E645-BD94-88D47EE55547}"/>
              </a:ext>
            </a:extLst>
          </p:cNvPr>
          <p:cNvCxnSpPr>
            <a:cxnSpLocks/>
          </p:cNvCxnSpPr>
          <p:nvPr/>
        </p:nvCxnSpPr>
        <p:spPr>
          <a:xfrm>
            <a:off x="5044693" y="4235143"/>
            <a:ext cx="140036" cy="311856"/>
          </a:xfrm>
          <a:prstGeom prst="line">
            <a:avLst/>
          </a:prstGeom>
          <a:noFill/>
          <a:ln w="12700" cap="flat" cmpd="sng" algn="ctr">
            <a:solidFill>
              <a:srgbClr val="FFFFFF">
                <a:lumMod val="75000"/>
              </a:srgbClr>
            </a:solidFill>
            <a:prstDash val="sysDot"/>
            <a:miter lim="800000"/>
          </a:ln>
          <a:effectLst/>
        </p:spPr>
      </p:cxnSp>
      <p:cxnSp>
        <p:nvCxnSpPr>
          <p:cNvPr id="114" name="Straight Connector 113">
            <a:extLst>
              <a:ext uri="{FF2B5EF4-FFF2-40B4-BE49-F238E27FC236}">
                <a16:creationId xmlns:a16="http://schemas.microsoft.com/office/drawing/2014/main" id="{953B52F7-6080-9843-9EAE-05B940B6B41A}"/>
              </a:ext>
            </a:extLst>
          </p:cNvPr>
          <p:cNvCxnSpPr>
            <a:cxnSpLocks/>
          </p:cNvCxnSpPr>
          <p:nvPr/>
        </p:nvCxnSpPr>
        <p:spPr>
          <a:xfrm rot="10800000" flipV="1">
            <a:off x="3180224" y="3207341"/>
            <a:ext cx="386557" cy="162825"/>
          </a:xfrm>
          <a:prstGeom prst="line">
            <a:avLst/>
          </a:prstGeom>
          <a:noFill/>
          <a:ln w="12700" cap="flat" cmpd="sng" algn="ctr">
            <a:solidFill>
              <a:srgbClr val="FFFFFF">
                <a:lumMod val="75000"/>
              </a:srgbClr>
            </a:solidFill>
            <a:prstDash val="sysDot"/>
            <a:miter lim="800000"/>
          </a:ln>
          <a:effectLst/>
        </p:spPr>
      </p:cxnSp>
      <p:cxnSp>
        <p:nvCxnSpPr>
          <p:cNvPr id="115" name="Straight Connector 114">
            <a:extLst>
              <a:ext uri="{FF2B5EF4-FFF2-40B4-BE49-F238E27FC236}">
                <a16:creationId xmlns:a16="http://schemas.microsoft.com/office/drawing/2014/main" id="{4E885186-94AE-9948-9D14-7D83256EFD00}"/>
              </a:ext>
            </a:extLst>
          </p:cNvPr>
          <p:cNvCxnSpPr>
            <a:cxnSpLocks/>
          </p:cNvCxnSpPr>
          <p:nvPr/>
        </p:nvCxnSpPr>
        <p:spPr>
          <a:xfrm flipH="1" flipV="1">
            <a:off x="3135430" y="3187944"/>
            <a:ext cx="409128" cy="13535"/>
          </a:xfrm>
          <a:prstGeom prst="line">
            <a:avLst/>
          </a:prstGeom>
          <a:noFill/>
          <a:ln w="12700" cap="flat" cmpd="sng" algn="ctr">
            <a:solidFill>
              <a:srgbClr val="FFFFFF">
                <a:lumMod val="75000"/>
              </a:srgbClr>
            </a:solidFill>
            <a:prstDash val="sysDot"/>
            <a:miter lim="800000"/>
          </a:ln>
          <a:effectLst/>
        </p:spPr>
      </p:cxnSp>
      <p:cxnSp>
        <p:nvCxnSpPr>
          <p:cNvPr id="116" name="Straight Connector 115">
            <a:extLst>
              <a:ext uri="{FF2B5EF4-FFF2-40B4-BE49-F238E27FC236}">
                <a16:creationId xmlns:a16="http://schemas.microsoft.com/office/drawing/2014/main" id="{140394F2-1CFD-FA4F-B992-F6D9D15CE3A2}"/>
              </a:ext>
            </a:extLst>
          </p:cNvPr>
          <p:cNvCxnSpPr>
            <a:cxnSpLocks/>
          </p:cNvCxnSpPr>
          <p:nvPr/>
        </p:nvCxnSpPr>
        <p:spPr>
          <a:xfrm flipH="1" flipV="1">
            <a:off x="3288370" y="3019138"/>
            <a:ext cx="270919" cy="203301"/>
          </a:xfrm>
          <a:prstGeom prst="line">
            <a:avLst/>
          </a:prstGeom>
          <a:noFill/>
          <a:ln w="12700" cap="flat" cmpd="sng" algn="ctr">
            <a:solidFill>
              <a:srgbClr val="FFFFFF">
                <a:lumMod val="75000"/>
              </a:srgbClr>
            </a:solidFill>
            <a:prstDash val="sysDot"/>
            <a:miter lim="800000"/>
          </a:ln>
          <a:effectLst/>
        </p:spPr>
      </p:cxnSp>
      <p:cxnSp>
        <p:nvCxnSpPr>
          <p:cNvPr id="117" name="Straight Connector 116">
            <a:extLst>
              <a:ext uri="{FF2B5EF4-FFF2-40B4-BE49-F238E27FC236}">
                <a16:creationId xmlns:a16="http://schemas.microsoft.com/office/drawing/2014/main" id="{09BAF83B-5FF1-6846-AF25-EF45AB01B9C4}"/>
              </a:ext>
            </a:extLst>
          </p:cNvPr>
          <p:cNvCxnSpPr>
            <a:cxnSpLocks/>
          </p:cNvCxnSpPr>
          <p:nvPr/>
        </p:nvCxnSpPr>
        <p:spPr>
          <a:xfrm flipH="1" flipV="1">
            <a:off x="3595285" y="3206467"/>
            <a:ext cx="1074545" cy="35477"/>
          </a:xfrm>
          <a:prstGeom prst="line">
            <a:avLst/>
          </a:prstGeom>
          <a:noFill/>
          <a:ln w="12700" cap="flat" cmpd="sng" algn="ctr">
            <a:solidFill>
              <a:srgbClr val="FFFFFF">
                <a:lumMod val="75000"/>
              </a:srgbClr>
            </a:solidFill>
            <a:prstDash val="sysDot"/>
            <a:miter lim="800000"/>
          </a:ln>
          <a:effectLst/>
        </p:spPr>
      </p:cxnSp>
      <p:cxnSp>
        <p:nvCxnSpPr>
          <p:cNvPr id="118" name="Straight Connector 117">
            <a:extLst>
              <a:ext uri="{FF2B5EF4-FFF2-40B4-BE49-F238E27FC236}">
                <a16:creationId xmlns:a16="http://schemas.microsoft.com/office/drawing/2014/main" id="{BB5A0742-2181-5F4E-B37D-E67C7B2BCF0E}"/>
              </a:ext>
            </a:extLst>
          </p:cNvPr>
          <p:cNvCxnSpPr>
            <a:cxnSpLocks/>
          </p:cNvCxnSpPr>
          <p:nvPr/>
        </p:nvCxnSpPr>
        <p:spPr>
          <a:xfrm flipH="1">
            <a:off x="3595285" y="3211511"/>
            <a:ext cx="1074543" cy="816647"/>
          </a:xfrm>
          <a:prstGeom prst="line">
            <a:avLst/>
          </a:prstGeom>
          <a:noFill/>
          <a:ln w="12700" cap="flat" cmpd="sng" algn="ctr">
            <a:solidFill>
              <a:srgbClr val="FFFFFF">
                <a:lumMod val="75000"/>
              </a:srgbClr>
            </a:solidFill>
            <a:prstDash val="sysDot"/>
            <a:miter lim="800000"/>
          </a:ln>
          <a:effectLst/>
        </p:spPr>
      </p:cxnSp>
      <p:cxnSp>
        <p:nvCxnSpPr>
          <p:cNvPr id="119" name="Straight Connector 118">
            <a:extLst>
              <a:ext uri="{FF2B5EF4-FFF2-40B4-BE49-F238E27FC236}">
                <a16:creationId xmlns:a16="http://schemas.microsoft.com/office/drawing/2014/main" id="{B89EEDA4-BC4A-C84F-99B9-5796EDA82FC5}"/>
              </a:ext>
            </a:extLst>
          </p:cNvPr>
          <p:cNvCxnSpPr>
            <a:cxnSpLocks/>
          </p:cNvCxnSpPr>
          <p:nvPr/>
        </p:nvCxnSpPr>
        <p:spPr>
          <a:xfrm flipH="1">
            <a:off x="4244630" y="3232210"/>
            <a:ext cx="434655" cy="1004149"/>
          </a:xfrm>
          <a:prstGeom prst="line">
            <a:avLst/>
          </a:prstGeom>
          <a:noFill/>
          <a:ln w="12700" cap="flat" cmpd="sng" algn="ctr">
            <a:solidFill>
              <a:srgbClr val="FFFFFF">
                <a:lumMod val="75000"/>
              </a:srgbClr>
            </a:solidFill>
            <a:prstDash val="sysDot"/>
            <a:miter lim="800000"/>
          </a:ln>
          <a:effectLst/>
        </p:spPr>
      </p:cxnSp>
      <p:cxnSp>
        <p:nvCxnSpPr>
          <p:cNvPr id="120" name="Straight Connector 119">
            <a:extLst>
              <a:ext uri="{FF2B5EF4-FFF2-40B4-BE49-F238E27FC236}">
                <a16:creationId xmlns:a16="http://schemas.microsoft.com/office/drawing/2014/main" id="{DBC77370-A9FC-334F-B5AC-25833B1D852C}"/>
              </a:ext>
            </a:extLst>
          </p:cNvPr>
          <p:cNvCxnSpPr>
            <a:cxnSpLocks/>
          </p:cNvCxnSpPr>
          <p:nvPr/>
        </p:nvCxnSpPr>
        <p:spPr>
          <a:xfrm>
            <a:off x="4710208" y="3232210"/>
            <a:ext cx="336397" cy="1004149"/>
          </a:xfrm>
          <a:prstGeom prst="line">
            <a:avLst/>
          </a:prstGeom>
          <a:noFill/>
          <a:ln w="12700" cap="flat" cmpd="sng" algn="ctr">
            <a:solidFill>
              <a:srgbClr val="FFFFFF">
                <a:lumMod val="75000"/>
              </a:srgbClr>
            </a:solidFill>
            <a:prstDash val="sysDot"/>
            <a:miter lim="800000"/>
          </a:ln>
          <a:effectLst/>
        </p:spPr>
      </p:cxnSp>
      <p:cxnSp>
        <p:nvCxnSpPr>
          <p:cNvPr id="121" name="Straight Connector 120">
            <a:extLst>
              <a:ext uri="{FF2B5EF4-FFF2-40B4-BE49-F238E27FC236}">
                <a16:creationId xmlns:a16="http://schemas.microsoft.com/office/drawing/2014/main" id="{5CBC2B07-293F-7A42-B99B-E49437106AD6}"/>
              </a:ext>
            </a:extLst>
          </p:cNvPr>
          <p:cNvCxnSpPr>
            <a:cxnSpLocks/>
          </p:cNvCxnSpPr>
          <p:nvPr/>
        </p:nvCxnSpPr>
        <p:spPr>
          <a:xfrm>
            <a:off x="4669828" y="3232210"/>
            <a:ext cx="932267" cy="544295"/>
          </a:xfrm>
          <a:prstGeom prst="line">
            <a:avLst/>
          </a:prstGeom>
          <a:noFill/>
          <a:ln w="12700" cap="flat" cmpd="sng" algn="ctr">
            <a:solidFill>
              <a:srgbClr val="FFFFFF">
                <a:lumMod val="75000"/>
              </a:srgbClr>
            </a:solidFill>
            <a:prstDash val="sysDot"/>
            <a:miter lim="800000"/>
          </a:ln>
          <a:effectLst/>
        </p:spPr>
      </p:cxnSp>
      <p:cxnSp>
        <p:nvCxnSpPr>
          <p:cNvPr id="122" name="Straight Connector 121">
            <a:extLst>
              <a:ext uri="{FF2B5EF4-FFF2-40B4-BE49-F238E27FC236}">
                <a16:creationId xmlns:a16="http://schemas.microsoft.com/office/drawing/2014/main" id="{0DDE82E6-2BD7-2B4F-9186-81EA2F8BA071}"/>
              </a:ext>
            </a:extLst>
          </p:cNvPr>
          <p:cNvCxnSpPr>
            <a:cxnSpLocks/>
          </p:cNvCxnSpPr>
          <p:nvPr/>
        </p:nvCxnSpPr>
        <p:spPr>
          <a:xfrm>
            <a:off x="4679286" y="3221059"/>
            <a:ext cx="921811" cy="65303"/>
          </a:xfrm>
          <a:prstGeom prst="line">
            <a:avLst/>
          </a:prstGeom>
          <a:noFill/>
          <a:ln w="12700" cap="flat" cmpd="sng" algn="ctr">
            <a:solidFill>
              <a:srgbClr val="FFFFFF">
                <a:lumMod val="75000"/>
              </a:srgbClr>
            </a:solidFill>
            <a:prstDash val="sysDot"/>
            <a:miter lim="800000"/>
          </a:ln>
          <a:effectLst/>
        </p:spPr>
      </p:cxnSp>
      <p:sp>
        <p:nvSpPr>
          <p:cNvPr id="123" name="Triangle 122">
            <a:extLst>
              <a:ext uri="{FF2B5EF4-FFF2-40B4-BE49-F238E27FC236}">
                <a16:creationId xmlns:a16="http://schemas.microsoft.com/office/drawing/2014/main" id="{30CCD41F-67C2-EE4A-A06E-803E2AA7C752}"/>
              </a:ext>
            </a:extLst>
          </p:cNvPr>
          <p:cNvSpPr/>
          <p:nvPr/>
        </p:nvSpPr>
        <p:spPr>
          <a:xfrm rot="10800000">
            <a:off x="2311330" y="2001513"/>
            <a:ext cx="4748246" cy="1221676"/>
          </a:xfrm>
          <a:prstGeom prst="triangle">
            <a:avLst/>
          </a:prstGeom>
          <a:ln w="15875">
            <a:solidFill>
              <a:srgbClr val="234D86"/>
            </a:solidFill>
            <a:prstDash val="sysDot"/>
          </a:ln>
        </p:spPr>
        <p:txBody>
          <a:bodyPr wrap="square" lIns="0" tIns="0" rIns="0" bIns="0" rtlCol="0" anchor="ctr">
            <a:noAutofit/>
          </a:bodyPr>
          <a:lstStyle/>
          <a:p>
            <a:pPr algn="ctr" defTabSz="685783">
              <a:defRPr/>
            </a:pPr>
            <a:endParaRPr lang="en-US" sz="1200" kern="0" dirty="0" err="1">
              <a:solidFill>
                <a:srgbClr val="FFFFFF"/>
              </a:solidFill>
              <a:latin typeface="Arial" panose="020B0604020202020204" pitchFamily="34" charset="0"/>
              <a:cs typeface="Arial"/>
            </a:endParaRPr>
          </a:p>
        </p:txBody>
      </p:sp>
      <p:sp>
        <p:nvSpPr>
          <p:cNvPr id="124" name="TextBox 123">
            <a:extLst>
              <a:ext uri="{FF2B5EF4-FFF2-40B4-BE49-F238E27FC236}">
                <a16:creationId xmlns:a16="http://schemas.microsoft.com/office/drawing/2014/main" id="{F2822F77-F4F0-DF45-A7E6-211E0E15A346}"/>
              </a:ext>
            </a:extLst>
          </p:cNvPr>
          <p:cNvSpPr txBox="1"/>
          <p:nvPr/>
        </p:nvSpPr>
        <p:spPr>
          <a:xfrm>
            <a:off x="2402191" y="1698956"/>
            <a:ext cx="1360460" cy="307777"/>
          </a:xfrm>
          <a:prstGeom prst="rect">
            <a:avLst/>
          </a:prstGeom>
          <a:noFill/>
        </p:spPr>
        <p:txBody>
          <a:bodyPr wrap="square" rtlCol="0">
            <a:spAutoFit/>
          </a:bodyPr>
          <a:lstStyle/>
          <a:p>
            <a:pPr algn="ctr" defTabSz="685783"/>
            <a:r>
              <a:rPr lang="en-US" sz="1400" dirty="0">
                <a:solidFill>
                  <a:srgbClr val="003BC9"/>
                </a:solidFill>
                <a:latin typeface="Arial" panose="020B0604020202020204" pitchFamily="34" charset="0"/>
                <a:sym typeface="Helvetica Neue"/>
              </a:rPr>
              <a:t>Global trade</a:t>
            </a:r>
          </a:p>
        </p:txBody>
      </p:sp>
      <p:cxnSp>
        <p:nvCxnSpPr>
          <p:cNvPr id="125" name="Straight Connector 124">
            <a:extLst>
              <a:ext uri="{FF2B5EF4-FFF2-40B4-BE49-F238E27FC236}">
                <a16:creationId xmlns:a16="http://schemas.microsoft.com/office/drawing/2014/main" id="{350CF157-97B3-494D-B15D-5F8BF2EA2B30}"/>
              </a:ext>
            </a:extLst>
          </p:cNvPr>
          <p:cNvCxnSpPr>
            <a:cxnSpLocks/>
          </p:cNvCxnSpPr>
          <p:nvPr/>
        </p:nvCxnSpPr>
        <p:spPr>
          <a:xfrm>
            <a:off x="1550342" y="1472674"/>
            <a:ext cx="734838" cy="571499"/>
          </a:xfrm>
          <a:prstGeom prst="line">
            <a:avLst/>
          </a:prstGeom>
          <a:noFill/>
          <a:ln w="12700" cap="flat" cmpd="sng" algn="ctr">
            <a:solidFill>
              <a:srgbClr val="FFFFFF">
                <a:lumMod val="75000"/>
              </a:srgbClr>
            </a:solidFill>
            <a:prstDash val="sysDot"/>
            <a:miter lim="800000"/>
          </a:ln>
          <a:effectLst/>
        </p:spPr>
      </p:cxnSp>
      <p:cxnSp>
        <p:nvCxnSpPr>
          <p:cNvPr id="126" name="Straight Connector 125">
            <a:extLst>
              <a:ext uri="{FF2B5EF4-FFF2-40B4-BE49-F238E27FC236}">
                <a16:creationId xmlns:a16="http://schemas.microsoft.com/office/drawing/2014/main" id="{B8CA2F14-5205-A54D-9938-DFEB8648240F}"/>
              </a:ext>
            </a:extLst>
          </p:cNvPr>
          <p:cNvCxnSpPr>
            <a:cxnSpLocks/>
          </p:cNvCxnSpPr>
          <p:nvPr/>
        </p:nvCxnSpPr>
        <p:spPr>
          <a:xfrm flipH="1" flipV="1">
            <a:off x="1317874" y="2027781"/>
            <a:ext cx="992053" cy="11794"/>
          </a:xfrm>
          <a:prstGeom prst="line">
            <a:avLst/>
          </a:prstGeom>
          <a:noFill/>
          <a:ln w="12700" cap="flat" cmpd="sng" algn="ctr">
            <a:solidFill>
              <a:srgbClr val="FFFFFF">
                <a:lumMod val="75000"/>
              </a:srgbClr>
            </a:solidFill>
            <a:prstDash val="sysDot"/>
            <a:miter lim="800000"/>
          </a:ln>
          <a:effectLst/>
        </p:spPr>
      </p:cxnSp>
      <p:cxnSp>
        <p:nvCxnSpPr>
          <p:cNvPr id="127" name="Straight Connector 126">
            <a:extLst>
              <a:ext uri="{FF2B5EF4-FFF2-40B4-BE49-F238E27FC236}">
                <a16:creationId xmlns:a16="http://schemas.microsoft.com/office/drawing/2014/main" id="{B7171719-2B7A-6642-841B-A3819F870083}"/>
              </a:ext>
            </a:extLst>
          </p:cNvPr>
          <p:cNvCxnSpPr>
            <a:cxnSpLocks/>
          </p:cNvCxnSpPr>
          <p:nvPr/>
        </p:nvCxnSpPr>
        <p:spPr>
          <a:xfrm flipH="1">
            <a:off x="1592875" y="2032498"/>
            <a:ext cx="703320" cy="480365"/>
          </a:xfrm>
          <a:prstGeom prst="line">
            <a:avLst/>
          </a:prstGeom>
          <a:noFill/>
          <a:ln w="12700" cap="flat" cmpd="sng" algn="ctr">
            <a:solidFill>
              <a:srgbClr val="FFFFFF">
                <a:lumMod val="75000"/>
              </a:srgbClr>
            </a:solidFill>
            <a:prstDash val="sysDot"/>
            <a:miter lim="800000"/>
          </a:ln>
          <a:effectLst/>
        </p:spPr>
      </p:cxnSp>
      <p:cxnSp>
        <p:nvCxnSpPr>
          <p:cNvPr id="128" name="Straight Connector 127">
            <a:extLst>
              <a:ext uri="{FF2B5EF4-FFF2-40B4-BE49-F238E27FC236}">
                <a16:creationId xmlns:a16="http://schemas.microsoft.com/office/drawing/2014/main" id="{D880F90A-14DD-AE41-98CC-A1F66C7C0263}"/>
              </a:ext>
            </a:extLst>
          </p:cNvPr>
          <p:cNvCxnSpPr>
            <a:cxnSpLocks/>
          </p:cNvCxnSpPr>
          <p:nvPr/>
        </p:nvCxnSpPr>
        <p:spPr>
          <a:xfrm flipV="1">
            <a:off x="2145502" y="2039032"/>
            <a:ext cx="155611" cy="607340"/>
          </a:xfrm>
          <a:prstGeom prst="line">
            <a:avLst/>
          </a:prstGeom>
          <a:noFill/>
          <a:ln w="12700" cap="flat" cmpd="sng" algn="ctr">
            <a:solidFill>
              <a:srgbClr val="FFFFFF">
                <a:lumMod val="75000"/>
              </a:srgbClr>
            </a:solidFill>
            <a:prstDash val="sysDot"/>
            <a:miter lim="800000"/>
          </a:ln>
          <a:effectLst/>
        </p:spPr>
      </p:cxnSp>
      <p:cxnSp>
        <p:nvCxnSpPr>
          <p:cNvPr id="129" name="Straight Connector 128">
            <a:extLst>
              <a:ext uri="{FF2B5EF4-FFF2-40B4-BE49-F238E27FC236}">
                <a16:creationId xmlns:a16="http://schemas.microsoft.com/office/drawing/2014/main" id="{F08EAD61-8E0B-E644-819C-375BDFEEFAFC}"/>
              </a:ext>
            </a:extLst>
          </p:cNvPr>
          <p:cNvCxnSpPr>
            <a:cxnSpLocks/>
          </p:cNvCxnSpPr>
          <p:nvPr/>
        </p:nvCxnSpPr>
        <p:spPr>
          <a:xfrm flipH="1" flipV="1">
            <a:off x="2124021" y="1172031"/>
            <a:ext cx="169494" cy="829142"/>
          </a:xfrm>
          <a:prstGeom prst="line">
            <a:avLst/>
          </a:prstGeom>
          <a:noFill/>
          <a:ln w="12700" cap="flat" cmpd="sng" algn="ctr">
            <a:solidFill>
              <a:srgbClr val="FFFFFF">
                <a:lumMod val="75000"/>
              </a:srgbClr>
            </a:solidFill>
            <a:prstDash val="sysDot"/>
            <a:miter lim="800000"/>
          </a:ln>
          <a:effectLst/>
        </p:spPr>
      </p:cxnSp>
      <p:sp>
        <p:nvSpPr>
          <p:cNvPr id="130" name="TextBox 129">
            <a:extLst>
              <a:ext uri="{FF2B5EF4-FFF2-40B4-BE49-F238E27FC236}">
                <a16:creationId xmlns:a16="http://schemas.microsoft.com/office/drawing/2014/main" id="{E2B5F529-45A9-1843-8DB5-82D0DD83812C}"/>
              </a:ext>
            </a:extLst>
          </p:cNvPr>
          <p:cNvSpPr txBox="1"/>
          <p:nvPr/>
        </p:nvSpPr>
        <p:spPr>
          <a:xfrm>
            <a:off x="3877912" y="2604403"/>
            <a:ext cx="1615550" cy="307777"/>
          </a:xfrm>
          <a:prstGeom prst="rect">
            <a:avLst/>
          </a:prstGeom>
          <a:noFill/>
        </p:spPr>
        <p:txBody>
          <a:bodyPr wrap="square" rtlCol="0">
            <a:spAutoFit/>
          </a:bodyPr>
          <a:lstStyle/>
          <a:p>
            <a:pPr algn="ctr" defTabSz="685783"/>
            <a:r>
              <a:rPr lang="en-US" sz="1400" dirty="0">
                <a:solidFill>
                  <a:srgbClr val="003BC9"/>
                </a:solidFill>
                <a:latin typeface="Arial" panose="020B0604020202020204" pitchFamily="34" charset="0"/>
                <a:sym typeface="Helvetica Neue"/>
              </a:rPr>
              <a:t>Insurance</a:t>
            </a:r>
          </a:p>
        </p:txBody>
      </p:sp>
      <p:cxnSp>
        <p:nvCxnSpPr>
          <p:cNvPr id="131" name="Straight Connector 130">
            <a:extLst>
              <a:ext uri="{FF2B5EF4-FFF2-40B4-BE49-F238E27FC236}">
                <a16:creationId xmlns:a16="http://schemas.microsoft.com/office/drawing/2014/main" id="{49C845E1-0BB3-0D41-961A-CE867903CC1E}"/>
              </a:ext>
            </a:extLst>
          </p:cNvPr>
          <p:cNvCxnSpPr>
            <a:cxnSpLocks/>
          </p:cNvCxnSpPr>
          <p:nvPr/>
        </p:nvCxnSpPr>
        <p:spPr>
          <a:xfrm flipV="1">
            <a:off x="7070894" y="1196547"/>
            <a:ext cx="127361" cy="831234"/>
          </a:xfrm>
          <a:prstGeom prst="line">
            <a:avLst/>
          </a:prstGeom>
          <a:noFill/>
          <a:ln w="9525" cap="flat" cmpd="sng" algn="ctr">
            <a:solidFill>
              <a:srgbClr val="FFFFFF">
                <a:lumMod val="75000"/>
              </a:srgbClr>
            </a:solidFill>
            <a:prstDash val="sysDot"/>
            <a:miter lim="800000"/>
          </a:ln>
          <a:effectLst/>
        </p:spPr>
      </p:cxnSp>
      <p:cxnSp>
        <p:nvCxnSpPr>
          <p:cNvPr id="132" name="Straight Connector 131">
            <a:extLst>
              <a:ext uri="{FF2B5EF4-FFF2-40B4-BE49-F238E27FC236}">
                <a16:creationId xmlns:a16="http://schemas.microsoft.com/office/drawing/2014/main" id="{633CA004-2FCF-5F44-8FF2-B9DAF556756A}"/>
              </a:ext>
            </a:extLst>
          </p:cNvPr>
          <p:cNvCxnSpPr>
            <a:cxnSpLocks/>
            <a:stCxn id="183" idx="2"/>
          </p:cNvCxnSpPr>
          <p:nvPr/>
        </p:nvCxnSpPr>
        <p:spPr>
          <a:xfrm flipH="1">
            <a:off x="7073518" y="1723071"/>
            <a:ext cx="820802" cy="309427"/>
          </a:xfrm>
          <a:prstGeom prst="line">
            <a:avLst/>
          </a:prstGeom>
          <a:noFill/>
          <a:ln w="9525" cap="flat" cmpd="sng" algn="ctr">
            <a:solidFill>
              <a:srgbClr val="FFFFFF">
                <a:lumMod val="75000"/>
              </a:srgbClr>
            </a:solidFill>
            <a:prstDash val="sysDot"/>
            <a:miter lim="800000"/>
          </a:ln>
          <a:effectLst/>
        </p:spPr>
      </p:cxnSp>
      <p:cxnSp>
        <p:nvCxnSpPr>
          <p:cNvPr id="133" name="Straight Connector 132">
            <a:extLst>
              <a:ext uri="{FF2B5EF4-FFF2-40B4-BE49-F238E27FC236}">
                <a16:creationId xmlns:a16="http://schemas.microsoft.com/office/drawing/2014/main" id="{C93BE8D7-9ECA-1847-B358-B45B74A15AA9}"/>
              </a:ext>
            </a:extLst>
          </p:cNvPr>
          <p:cNvCxnSpPr>
            <a:cxnSpLocks/>
          </p:cNvCxnSpPr>
          <p:nvPr/>
        </p:nvCxnSpPr>
        <p:spPr>
          <a:xfrm flipH="1" flipV="1">
            <a:off x="7060226" y="2032498"/>
            <a:ext cx="879039" cy="417711"/>
          </a:xfrm>
          <a:prstGeom prst="line">
            <a:avLst/>
          </a:prstGeom>
          <a:noFill/>
          <a:ln w="9525" cap="flat" cmpd="sng" algn="ctr">
            <a:solidFill>
              <a:srgbClr val="FFFFFF">
                <a:lumMod val="75000"/>
              </a:srgbClr>
            </a:solidFill>
            <a:prstDash val="sysDot"/>
            <a:miter lim="800000"/>
          </a:ln>
          <a:effectLst/>
        </p:spPr>
      </p:cxnSp>
      <p:cxnSp>
        <p:nvCxnSpPr>
          <p:cNvPr id="134" name="Straight Connector 133">
            <a:extLst>
              <a:ext uri="{FF2B5EF4-FFF2-40B4-BE49-F238E27FC236}">
                <a16:creationId xmlns:a16="http://schemas.microsoft.com/office/drawing/2014/main" id="{6F27A258-1C9A-2045-883C-F4ECAE6070FA}"/>
              </a:ext>
            </a:extLst>
          </p:cNvPr>
          <p:cNvCxnSpPr>
            <a:cxnSpLocks/>
          </p:cNvCxnSpPr>
          <p:nvPr/>
        </p:nvCxnSpPr>
        <p:spPr>
          <a:xfrm>
            <a:off x="7069017" y="2045515"/>
            <a:ext cx="284990" cy="766184"/>
          </a:xfrm>
          <a:prstGeom prst="line">
            <a:avLst/>
          </a:prstGeom>
          <a:noFill/>
          <a:ln w="9525" cap="flat" cmpd="sng" algn="ctr">
            <a:solidFill>
              <a:srgbClr val="FFFFFF">
                <a:lumMod val="75000"/>
              </a:srgbClr>
            </a:solidFill>
            <a:prstDash val="sysDot"/>
            <a:miter lim="800000"/>
          </a:ln>
          <a:effectLst/>
        </p:spPr>
      </p:cxnSp>
      <p:cxnSp>
        <p:nvCxnSpPr>
          <p:cNvPr id="135" name="Straight Connector 134">
            <a:extLst>
              <a:ext uri="{FF2B5EF4-FFF2-40B4-BE49-F238E27FC236}">
                <a16:creationId xmlns:a16="http://schemas.microsoft.com/office/drawing/2014/main" id="{28278400-EDA9-C94F-B5CB-CC04E4313632}"/>
              </a:ext>
            </a:extLst>
          </p:cNvPr>
          <p:cNvCxnSpPr>
            <a:cxnSpLocks/>
            <a:endCxn id="177" idx="0"/>
          </p:cNvCxnSpPr>
          <p:nvPr/>
        </p:nvCxnSpPr>
        <p:spPr>
          <a:xfrm flipH="1">
            <a:off x="6832906" y="2023112"/>
            <a:ext cx="213380" cy="527208"/>
          </a:xfrm>
          <a:prstGeom prst="line">
            <a:avLst/>
          </a:prstGeom>
          <a:noFill/>
          <a:ln w="9525" cap="flat" cmpd="sng" algn="ctr">
            <a:solidFill>
              <a:srgbClr val="FFFFFF">
                <a:lumMod val="75000"/>
              </a:srgbClr>
            </a:solidFill>
            <a:prstDash val="sysDot"/>
            <a:miter lim="800000"/>
          </a:ln>
          <a:effectLst/>
        </p:spPr>
      </p:cxnSp>
      <p:cxnSp>
        <p:nvCxnSpPr>
          <p:cNvPr id="136" name="Straight Connector 135">
            <a:extLst>
              <a:ext uri="{FF2B5EF4-FFF2-40B4-BE49-F238E27FC236}">
                <a16:creationId xmlns:a16="http://schemas.microsoft.com/office/drawing/2014/main" id="{BF28B4D5-F79F-D244-9A2A-9A8F1DFB31B1}"/>
              </a:ext>
            </a:extLst>
          </p:cNvPr>
          <p:cNvCxnSpPr>
            <a:cxnSpLocks/>
          </p:cNvCxnSpPr>
          <p:nvPr/>
        </p:nvCxnSpPr>
        <p:spPr>
          <a:xfrm flipH="1" flipV="1">
            <a:off x="6531107" y="1371678"/>
            <a:ext cx="544173" cy="647896"/>
          </a:xfrm>
          <a:prstGeom prst="line">
            <a:avLst/>
          </a:prstGeom>
          <a:noFill/>
          <a:ln w="9525" cap="flat" cmpd="sng" algn="ctr">
            <a:solidFill>
              <a:srgbClr val="FFFFFF">
                <a:lumMod val="75000"/>
              </a:srgbClr>
            </a:solidFill>
            <a:prstDash val="sysDot"/>
            <a:miter lim="800000"/>
          </a:ln>
          <a:effectLst/>
        </p:spPr>
      </p:cxnSp>
      <p:sp>
        <p:nvSpPr>
          <p:cNvPr id="137" name="TextBox 136">
            <a:extLst>
              <a:ext uri="{FF2B5EF4-FFF2-40B4-BE49-F238E27FC236}">
                <a16:creationId xmlns:a16="http://schemas.microsoft.com/office/drawing/2014/main" id="{7116ACF8-E14D-0E4B-BC08-A6F35FD1E26D}"/>
              </a:ext>
            </a:extLst>
          </p:cNvPr>
          <p:cNvSpPr txBox="1"/>
          <p:nvPr/>
        </p:nvSpPr>
        <p:spPr>
          <a:xfrm>
            <a:off x="5416415" y="1698956"/>
            <a:ext cx="1307085" cy="307777"/>
          </a:xfrm>
          <a:prstGeom prst="rect">
            <a:avLst/>
          </a:prstGeom>
          <a:noFill/>
        </p:spPr>
        <p:txBody>
          <a:bodyPr wrap="square" rtlCol="0">
            <a:spAutoFit/>
          </a:bodyPr>
          <a:lstStyle/>
          <a:p>
            <a:pPr algn="ctr" defTabSz="685783"/>
            <a:r>
              <a:rPr lang="en-US" sz="1400" dirty="0">
                <a:solidFill>
                  <a:srgbClr val="003BC9"/>
                </a:solidFill>
                <a:latin typeface="Arial" panose="020B0604020202020204" pitchFamily="34" charset="0"/>
                <a:sym typeface="Helvetica Neue"/>
              </a:rPr>
              <a:t>Trade finance</a:t>
            </a:r>
          </a:p>
        </p:txBody>
      </p:sp>
      <p:grpSp>
        <p:nvGrpSpPr>
          <p:cNvPr id="138" name="Group 137">
            <a:extLst>
              <a:ext uri="{FF2B5EF4-FFF2-40B4-BE49-F238E27FC236}">
                <a16:creationId xmlns:a16="http://schemas.microsoft.com/office/drawing/2014/main" id="{6CEBCB15-DC3E-AE44-944F-AB9B47F7C2FC}"/>
              </a:ext>
            </a:extLst>
          </p:cNvPr>
          <p:cNvGrpSpPr/>
          <p:nvPr/>
        </p:nvGrpSpPr>
        <p:grpSpPr>
          <a:xfrm>
            <a:off x="2051583" y="1742782"/>
            <a:ext cx="487507" cy="565508"/>
            <a:chOff x="3713571" y="873710"/>
            <a:chExt cx="487507" cy="565508"/>
          </a:xfrm>
          <a:solidFill>
            <a:srgbClr val="003BC9"/>
          </a:solidFill>
        </p:grpSpPr>
        <p:sp>
          <p:nvSpPr>
            <p:cNvPr id="139" name="Hexagon 138">
              <a:extLst>
                <a:ext uri="{FF2B5EF4-FFF2-40B4-BE49-F238E27FC236}">
                  <a16:creationId xmlns:a16="http://schemas.microsoft.com/office/drawing/2014/main" id="{5ED5D2C3-132E-9948-ABB0-631421948B48}"/>
                </a:ext>
              </a:extLst>
            </p:cNvPr>
            <p:cNvSpPr/>
            <p:nvPr/>
          </p:nvSpPr>
          <p:spPr>
            <a:xfrm rot="5400000">
              <a:off x="3674571" y="912710"/>
              <a:ext cx="565508" cy="487507"/>
            </a:xfrm>
            <a:prstGeom prst="hexagon">
              <a:avLst/>
            </a:prstGeom>
            <a:grpFill/>
          </p:spPr>
          <p:txBody>
            <a:bodyPr wrap="square" lIns="0" tIns="0" rIns="0" bIns="0" rtlCol="0" anchor="ctr">
              <a:noAutofit/>
            </a:bodyPr>
            <a:lstStyle/>
            <a:p>
              <a:pPr algn="ctr" defTabSz="685783">
                <a:defRPr/>
              </a:pPr>
              <a:endParaRPr lang="en-US" sz="1200" kern="0" dirty="0" err="1">
                <a:solidFill>
                  <a:srgbClr val="FFFFFF"/>
                </a:solidFill>
                <a:latin typeface="Arial" panose="020B0604020202020204" pitchFamily="34" charset="0"/>
                <a:cs typeface="Arial"/>
              </a:endParaRPr>
            </a:p>
          </p:txBody>
        </p:sp>
        <p:pic>
          <p:nvPicPr>
            <p:cNvPr id="140" name="Picture 139">
              <a:extLst>
                <a:ext uri="{FF2B5EF4-FFF2-40B4-BE49-F238E27FC236}">
                  <a16:creationId xmlns:a16="http://schemas.microsoft.com/office/drawing/2014/main" id="{4B634B69-5CE1-9A4B-951C-0963BCEC2BD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86010" y="985148"/>
              <a:ext cx="342631" cy="342631"/>
            </a:xfrm>
            <a:prstGeom prst="rect">
              <a:avLst/>
            </a:prstGeom>
            <a:grpFill/>
          </p:spPr>
        </p:pic>
      </p:grpSp>
      <p:grpSp>
        <p:nvGrpSpPr>
          <p:cNvPr id="141" name="Group 140">
            <a:extLst>
              <a:ext uri="{FF2B5EF4-FFF2-40B4-BE49-F238E27FC236}">
                <a16:creationId xmlns:a16="http://schemas.microsoft.com/office/drawing/2014/main" id="{3C266D00-BF54-C040-A4D7-73F562E53FCD}"/>
              </a:ext>
            </a:extLst>
          </p:cNvPr>
          <p:cNvGrpSpPr/>
          <p:nvPr/>
        </p:nvGrpSpPr>
        <p:grpSpPr>
          <a:xfrm>
            <a:off x="6818524" y="1745028"/>
            <a:ext cx="487507" cy="565508"/>
            <a:chOff x="4542434" y="1066195"/>
            <a:chExt cx="487507" cy="565508"/>
          </a:xfrm>
          <a:solidFill>
            <a:srgbClr val="003BC9"/>
          </a:solidFill>
        </p:grpSpPr>
        <p:sp>
          <p:nvSpPr>
            <p:cNvPr id="142" name="Hexagon 141">
              <a:extLst>
                <a:ext uri="{FF2B5EF4-FFF2-40B4-BE49-F238E27FC236}">
                  <a16:creationId xmlns:a16="http://schemas.microsoft.com/office/drawing/2014/main" id="{2309D3F5-5019-2742-9238-17038DA88A8C}"/>
                </a:ext>
              </a:extLst>
            </p:cNvPr>
            <p:cNvSpPr/>
            <p:nvPr/>
          </p:nvSpPr>
          <p:spPr>
            <a:xfrm rot="5400000">
              <a:off x="4503434" y="1105195"/>
              <a:ext cx="565508" cy="487507"/>
            </a:xfrm>
            <a:prstGeom prst="hexagon">
              <a:avLst/>
            </a:prstGeom>
            <a:grpFill/>
          </p:spPr>
          <p:txBody>
            <a:bodyPr wrap="square" lIns="0" tIns="0" rIns="0" bIns="0" rtlCol="0" anchor="ctr">
              <a:noAutofit/>
            </a:bodyPr>
            <a:lstStyle/>
            <a:p>
              <a:pPr algn="ctr" defTabSz="685783">
                <a:defRPr/>
              </a:pPr>
              <a:endParaRPr lang="en-US" sz="1200" kern="0" dirty="0" err="1">
                <a:solidFill>
                  <a:srgbClr val="FFFFFF"/>
                </a:solidFill>
                <a:latin typeface="Arial" panose="020B0604020202020204" pitchFamily="34" charset="0"/>
                <a:cs typeface="Arial"/>
              </a:endParaRPr>
            </a:p>
          </p:txBody>
        </p:sp>
        <p:pic>
          <p:nvPicPr>
            <p:cNvPr id="143" name="Picture 142">
              <a:extLst>
                <a:ext uri="{FF2B5EF4-FFF2-40B4-BE49-F238E27FC236}">
                  <a16:creationId xmlns:a16="http://schemas.microsoft.com/office/drawing/2014/main" id="{6D6BA823-8C69-FB4D-8589-B3AB2BFBC2C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30447" y="1182056"/>
              <a:ext cx="311483" cy="311483"/>
            </a:xfrm>
            <a:prstGeom prst="rect">
              <a:avLst/>
            </a:prstGeom>
            <a:grpFill/>
          </p:spPr>
        </p:pic>
      </p:grpSp>
      <p:sp>
        <p:nvSpPr>
          <p:cNvPr id="145" name="Hexagon 144">
            <a:extLst>
              <a:ext uri="{FF2B5EF4-FFF2-40B4-BE49-F238E27FC236}">
                <a16:creationId xmlns:a16="http://schemas.microsoft.com/office/drawing/2014/main" id="{FD306010-5089-C04D-8D9F-C5A72167B44C}"/>
              </a:ext>
            </a:extLst>
          </p:cNvPr>
          <p:cNvSpPr/>
          <p:nvPr/>
        </p:nvSpPr>
        <p:spPr>
          <a:xfrm rot="5400000">
            <a:off x="4387074" y="2988457"/>
            <a:ext cx="565508" cy="487507"/>
          </a:xfrm>
          <a:prstGeom prst="hexagon">
            <a:avLst/>
          </a:prstGeom>
          <a:solidFill>
            <a:srgbClr val="003BC9"/>
          </a:solidFill>
        </p:spPr>
        <p:txBody>
          <a:bodyPr wrap="square" lIns="0" tIns="0" rIns="0" bIns="0" rtlCol="0" anchor="ctr">
            <a:noAutofit/>
          </a:bodyPr>
          <a:lstStyle/>
          <a:p>
            <a:pPr algn="ctr" defTabSz="685783">
              <a:defRPr/>
            </a:pPr>
            <a:endParaRPr lang="en-US" sz="1200" kern="0" dirty="0" err="1">
              <a:solidFill>
                <a:srgbClr val="FFFFFF"/>
              </a:solidFill>
              <a:latin typeface="Arial" panose="020B0604020202020204" pitchFamily="34" charset="0"/>
              <a:cs typeface="Arial"/>
            </a:endParaRPr>
          </a:p>
        </p:txBody>
      </p:sp>
      <p:sp>
        <p:nvSpPr>
          <p:cNvPr id="147" name="Oval 146">
            <a:extLst>
              <a:ext uri="{FF2B5EF4-FFF2-40B4-BE49-F238E27FC236}">
                <a16:creationId xmlns:a16="http://schemas.microsoft.com/office/drawing/2014/main" id="{21349D76-04F0-C044-83C9-2F41C59DDC58}"/>
              </a:ext>
            </a:extLst>
          </p:cNvPr>
          <p:cNvSpPr/>
          <p:nvPr/>
        </p:nvSpPr>
        <p:spPr>
          <a:xfrm>
            <a:off x="1949724" y="1029705"/>
            <a:ext cx="334732" cy="334732"/>
          </a:xfrm>
          <a:prstGeom prst="ellipse">
            <a:avLst/>
          </a:prstGeom>
          <a:solidFill>
            <a:srgbClr val="FFFFFF">
              <a:lumMod val="75000"/>
            </a:srgbClr>
          </a:solidFill>
        </p:spPr>
        <p:txBody>
          <a:bodyPr wrap="square" lIns="0" tIns="0" rIns="0" bIns="0" rtlCol="0" anchor="ctr">
            <a:noAutofit/>
          </a:bodyPr>
          <a:lstStyle/>
          <a:p>
            <a:pPr algn="ctr" defTabSz="685783">
              <a:defRPr/>
            </a:pPr>
            <a:endParaRPr lang="en-US" sz="1200" kern="0" dirty="0" err="1">
              <a:solidFill>
                <a:srgbClr val="FFFFFF"/>
              </a:solidFill>
              <a:latin typeface="Arial" panose="020B0604020202020204" pitchFamily="34" charset="0"/>
              <a:cs typeface="Arial"/>
            </a:endParaRPr>
          </a:p>
        </p:txBody>
      </p:sp>
      <p:sp>
        <p:nvSpPr>
          <p:cNvPr id="148" name="Oval 147">
            <a:extLst>
              <a:ext uri="{FF2B5EF4-FFF2-40B4-BE49-F238E27FC236}">
                <a16:creationId xmlns:a16="http://schemas.microsoft.com/office/drawing/2014/main" id="{18D66A8D-2D08-8846-9003-B207C6CE3F71}"/>
              </a:ext>
            </a:extLst>
          </p:cNvPr>
          <p:cNvSpPr/>
          <p:nvPr/>
        </p:nvSpPr>
        <p:spPr>
          <a:xfrm>
            <a:off x="1356827" y="1260258"/>
            <a:ext cx="334732" cy="334732"/>
          </a:xfrm>
          <a:prstGeom prst="ellipse">
            <a:avLst/>
          </a:prstGeom>
          <a:solidFill>
            <a:srgbClr val="FFFFFF">
              <a:lumMod val="75000"/>
            </a:srgbClr>
          </a:solidFill>
        </p:spPr>
        <p:txBody>
          <a:bodyPr wrap="square" lIns="0" tIns="0" rIns="0" bIns="0" rtlCol="0" anchor="ctr">
            <a:noAutofit/>
          </a:bodyPr>
          <a:lstStyle/>
          <a:p>
            <a:pPr algn="ctr" defTabSz="685783">
              <a:defRPr/>
            </a:pPr>
            <a:endParaRPr lang="en-US" sz="1200" kern="0" dirty="0" err="1">
              <a:solidFill>
                <a:srgbClr val="FFFFFF"/>
              </a:solidFill>
              <a:latin typeface="Arial" panose="020B0604020202020204" pitchFamily="34" charset="0"/>
              <a:cs typeface="Arial"/>
            </a:endParaRPr>
          </a:p>
        </p:txBody>
      </p:sp>
      <p:sp>
        <p:nvSpPr>
          <p:cNvPr id="149" name="Oval 148">
            <a:extLst>
              <a:ext uri="{FF2B5EF4-FFF2-40B4-BE49-F238E27FC236}">
                <a16:creationId xmlns:a16="http://schemas.microsoft.com/office/drawing/2014/main" id="{525940D9-B702-F34A-99C1-531B03FDA745}"/>
              </a:ext>
            </a:extLst>
          </p:cNvPr>
          <p:cNvSpPr/>
          <p:nvPr/>
        </p:nvSpPr>
        <p:spPr>
          <a:xfrm>
            <a:off x="1106936" y="1871666"/>
            <a:ext cx="334732" cy="334732"/>
          </a:xfrm>
          <a:prstGeom prst="ellipse">
            <a:avLst/>
          </a:prstGeom>
          <a:solidFill>
            <a:srgbClr val="FFFFFF">
              <a:lumMod val="75000"/>
            </a:srgbClr>
          </a:solidFill>
        </p:spPr>
        <p:txBody>
          <a:bodyPr wrap="square" lIns="0" tIns="0" rIns="0" bIns="0" rtlCol="0" anchor="ctr">
            <a:noAutofit/>
          </a:bodyPr>
          <a:lstStyle/>
          <a:p>
            <a:pPr algn="ctr" defTabSz="685783">
              <a:defRPr/>
            </a:pPr>
            <a:endParaRPr lang="en-US" sz="1200" kern="0" dirty="0" err="1">
              <a:solidFill>
                <a:srgbClr val="FFFFFF"/>
              </a:solidFill>
              <a:latin typeface="Arial" panose="020B0604020202020204" pitchFamily="34" charset="0"/>
              <a:cs typeface="Arial"/>
            </a:endParaRPr>
          </a:p>
        </p:txBody>
      </p:sp>
      <p:sp>
        <p:nvSpPr>
          <p:cNvPr id="150" name="Oval 149">
            <a:extLst>
              <a:ext uri="{FF2B5EF4-FFF2-40B4-BE49-F238E27FC236}">
                <a16:creationId xmlns:a16="http://schemas.microsoft.com/office/drawing/2014/main" id="{BEA05A39-7403-8149-B552-38B0798430B5}"/>
              </a:ext>
            </a:extLst>
          </p:cNvPr>
          <p:cNvSpPr/>
          <p:nvPr/>
        </p:nvSpPr>
        <p:spPr>
          <a:xfrm>
            <a:off x="1356827" y="2432682"/>
            <a:ext cx="334732" cy="334732"/>
          </a:xfrm>
          <a:prstGeom prst="ellipse">
            <a:avLst/>
          </a:prstGeom>
          <a:solidFill>
            <a:srgbClr val="FFFFFF">
              <a:lumMod val="75000"/>
            </a:srgbClr>
          </a:solidFill>
        </p:spPr>
        <p:txBody>
          <a:bodyPr wrap="square" lIns="0" tIns="0" rIns="0" bIns="0" rtlCol="0" anchor="ctr">
            <a:noAutofit/>
          </a:bodyPr>
          <a:lstStyle/>
          <a:p>
            <a:pPr algn="ctr" defTabSz="685783">
              <a:defRPr/>
            </a:pPr>
            <a:endParaRPr lang="en-US" sz="1200" kern="0" dirty="0" err="1">
              <a:solidFill>
                <a:srgbClr val="FFFFFF"/>
              </a:solidFill>
              <a:latin typeface="Arial" panose="020B0604020202020204" pitchFamily="34" charset="0"/>
              <a:cs typeface="Arial"/>
            </a:endParaRPr>
          </a:p>
        </p:txBody>
      </p:sp>
      <p:sp>
        <p:nvSpPr>
          <p:cNvPr id="151" name="Oval 150">
            <a:extLst>
              <a:ext uri="{FF2B5EF4-FFF2-40B4-BE49-F238E27FC236}">
                <a16:creationId xmlns:a16="http://schemas.microsoft.com/office/drawing/2014/main" id="{530DC5A2-7864-1147-B83D-B6460D5DC878}"/>
              </a:ext>
            </a:extLst>
          </p:cNvPr>
          <p:cNvSpPr/>
          <p:nvPr/>
        </p:nvSpPr>
        <p:spPr>
          <a:xfrm>
            <a:off x="1944330" y="2662101"/>
            <a:ext cx="334732" cy="334732"/>
          </a:xfrm>
          <a:prstGeom prst="ellipse">
            <a:avLst/>
          </a:prstGeom>
          <a:solidFill>
            <a:srgbClr val="FFFFFF">
              <a:lumMod val="75000"/>
            </a:srgbClr>
          </a:solidFill>
        </p:spPr>
        <p:txBody>
          <a:bodyPr wrap="square" lIns="0" tIns="0" rIns="0" bIns="0" rtlCol="0" anchor="ctr">
            <a:noAutofit/>
          </a:bodyPr>
          <a:lstStyle/>
          <a:p>
            <a:pPr algn="ctr" defTabSz="685783">
              <a:defRPr/>
            </a:pPr>
            <a:endParaRPr lang="en-US" sz="1200" kern="0" dirty="0" err="1">
              <a:solidFill>
                <a:srgbClr val="FFFFFF"/>
              </a:solidFill>
              <a:latin typeface="Arial" panose="020B0604020202020204" pitchFamily="34" charset="0"/>
              <a:cs typeface="Arial"/>
            </a:endParaRPr>
          </a:p>
        </p:txBody>
      </p:sp>
      <p:sp>
        <p:nvSpPr>
          <p:cNvPr id="152" name="Oval 151">
            <a:extLst>
              <a:ext uri="{FF2B5EF4-FFF2-40B4-BE49-F238E27FC236}">
                <a16:creationId xmlns:a16="http://schemas.microsoft.com/office/drawing/2014/main" id="{08607F9B-5D57-EA41-9288-DFD3507FFFA8}"/>
              </a:ext>
            </a:extLst>
          </p:cNvPr>
          <p:cNvSpPr/>
          <p:nvPr/>
        </p:nvSpPr>
        <p:spPr>
          <a:xfrm>
            <a:off x="3387713" y="3048920"/>
            <a:ext cx="334732" cy="334732"/>
          </a:xfrm>
          <a:prstGeom prst="ellipse">
            <a:avLst/>
          </a:prstGeom>
          <a:solidFill>
            <a:srgbClr val="FFFFFF">
              <a:lumMod val="75000"/>
            </a:srgbClr>
          </a:solidFill>
        </p:spPr>
        <p:txBody>
          <a:bodyPr wrap="square" lIns="0" tIns="0" rIns="0" bIns="0" rtlCol="0" anchor="ctr">
            <a:noAutofit/>
          </a:bodyPr>
          <a:lstStyle/>
          <a:p>
            <a:pPr algn="ctr" defTabSz="685783">
              <a:defRPr/>
            </a:pPr>
            <a:endParaRPr lang="en-US" sz="1200" kern="0" dirty="0" err="1">
              <a:solidFill>
                <a:srgbClr val="FFFFFF"/>
              </a:solidFill>
              <a:latin typeface="Arial" panose="020B0604020202020204" pitchFamily="34" charset="0"/>
              <a:cs typeface="Arial"/>
            </a:endParaRPr>
          </a:p>
        </p:txBody>
      </p:sp>
      <p:sp>
        <p:nvSpPr>
          <p:cNvPr id="153" name="Oval 152">
            <a:extLst>
              <a:ext uri="{FF2B5EF4-FFF2-40B4-BE49-F238E27FC236}">
                <a16:creationId xmlns:a16="http://schemas.microsoft.com/office/drawing/2014/main" id="{9A21B877-0063-6D4E-937A-21A177C4AFE3}"/>
              </a:ext>
            </a:extLst>
          </p:cNvPr>
          <p:cNvSpPr/>
          <p:nvPr/>
        </p:nvSpPr>
        <p:spPr>
          <a:xfrm>
            <a:off x="5425298" y="3115826"/>
            <a:ext cx="334732" cy="334732"/>
          </a:xfrm>
          <a:prstGeom prst="ellipse">
            <a:avLst/>
          </a:prstGeom>
          <a:solidFill>
            <a:srgbClr val="FFFFFF">
              <a:lumMod val="75000"/>
            </a:srgbClr>
          </a:solidFill>
        </p:spPr>
        <p:txBody>
          <a:bodyPr wrap="square" lIns="0" tIns="0" rIns="0" bIns="0" rtlCol="0" anchor="ctr">
            <a:noAutofit/>
          </a:bodyPr>
          <a:lstStyle/>
          <a:p>
            <a:pPr algn="ctr" defTabSz="685783">
              <a:defRPr/>
            </a:pPr>
            <a:endParaRPr lang="en-US" sz="1200" kern="0" dirty="0" err="1">
              <a:solidFill>
                <a:srgbClr val="FFFFFF"/>
              </a:solidFill>
              <a:latin typeface="Arial" panose="020B0604020202020204" pitchFamily="34" charset="0"/>
              <a:cs typeface="Arial"/>
            </a:endParaRPr>
          </a:p>
        </p:txBody>
      </p:sp>
      <p:sp>
        <p:nvSpPr>
          <p:cNvPr id="154" name="Oval 153">
            <a:extLst>
              <a:ext uri="{FF2B5EF4-FFF2-40B4-BE49-F238E27FC236}">
                <a16:creationId xmlns:a16="http://schemas.microsoft.com/office/drawing/2014/main" id="{E3A53F00-A6BC-6D4E-888D-0911F24C3052}"/>
              </a:ext>
            </a:extLst>
          </p:cNvPr>
          <p:cNvSpPr/>
          <p:nvPr/>
        </p:nvSpPr>
        <p:spPr>
          <a:xfrm>
            <a:off x="3427919" y="3860792"/>
            <a:ext cx="334732" cy="334732"/>
          </a:xfrm>
          <a:prstGeom prst="ellipse">
            <a:avLst/>
          </a:prstGeom>
          <a:solidFill>
            <a:srgbClr val="FFFFFF">
              <a:lumMod val="75000"/>
            </a:srgbClr>
          </a:solidFill>
        </p:spPr>
        <p:txBody>
          <a:bodyPr wrap="square" lIns="0" tIns="0" rIns="0" bIns="0" rtlCol="0" anchor="ctr">
            <a:noAutofit/>
          </a:bodyPr>
          <a:lstStyle/>
          <a:p>
            <a:pPr algn="ctr" defTabSz="685783">
              <a:defRPr/>
            </a:pPr>
            <a:endParaRPr lang="en-US" sz="1200" kern="0" dirty="0" err="1">
              <a:solidFill>
                <a:srgbClr val="FFFFFF"/>
              </a:solidFill>
              <a:latin typeface="Arial" panose="020B0604020202020204" pitchFamily="34" charset="0"/>
              <a:cs typeface="Arial"/>
            </a:endParaRPr>
          </a:p>
        </p:txBody>
      </p:sp>
      <p:sp>
        <p:nvSpPr>
          <p:cNvPr id="155" name="Oval 154">
            <a:extLst>
              <a:ext uri="{FF2B5EF4-FFF2-40B4-BE49-F238E27FC236}">
                <a16:creationId xmlns:a16="http://schemas.microsoft.com/office/drawing/2014/main" id="{83A1AD6A-06CA-C84F-AF9F-E5BF9232F5E6}"/>
              </a:ext>
            </a:extLst>
          </p:cNvPr>
          <p:cNvSpPr/>
          <p:nvPr/>
        </p:nvSpPr>
        <p:spPr>
          <a:xfrm>
            <a:off x="5514165" y="3691103"/>
            <a:ext cx="334732" cy="334732"/>
          </a:xfrm>
          <a:prstGeom prst="ellipse">
            <a:avLst/>
          </a:prstGeom>
          <a:solidFill>
            <a:srgbClr val="FFFFFF">
              <a:lumMod val="75000"/>
            </a:srgbClr>
          </a:solidFill>
        </p:spPr>
        <p:txBody>
          <a:bodyPr wrap="square" lIns="0" tIns="0" rIns="0" bIns="0" rtlCol="0" anchor="ctr">
            <a:noAutofit/>
          </a:bodyPr>
          <a:lstStyle/>
          <a:p>
            <a:pPr algn="ctr" defTabSz="685783">
              <a:defRPr/>
            </a:pPr>
            <a:endParaRPr lang="en-US" sz="1200" kern="0" dirty="0" err="1">
              <a:solidFill>
                <a:srgbClr val="FFFFFF"/>
              </a:solidFill>
              <a:latin typeface="Arial" panose="020B0604020202020204" pitchFamily="34" charset="0"/>
              <a:cs typeface="Arial"/>
            </a:endParaRPr>
          </a:p>
        </p:txBody>
      </p:sp>
      <p:sp>
        <p:nvSpPr>
          <p:cNvPr id="156" name="Oval 155">
            <a:extLst>
              <a:ext uri="{FF2B5EF4-FFF2-40B4-BE49-F238E27FC236}">
                <a16:creationId xmlns:a16="http://schemas.microsoft.com/office/drawing/2014/main" id="{D8852687-AD77-AB49-98BE-2569560BE636}"/>
              </a:ext>
            </a:extLst>
          </p:cNvPr>
          <p:cNvSpPr/>
          <p:nvPr/>
        </p:nvSpPr>
        <p:spPr>
          <a:xfrm>
            <a:off x="4065933" y="4068993"/>
            <a:ext cx="334732" cy="334732"/>
          </a:xfrm>
          <a:prstGeom prst="ellipse">
            <a:avLst/>
          </a:prstGeom>
          <a:solidFill>
            <a:srgbClr val="FFFFFF">
              <a:lumMod val="75000"/>
            </a:srgbClr>
          </a:solidFill>
        </p:spPr>
        <p:txBody>
          <a:bodyPr wrap="square" lIns="0" tIns="0" rIns="0" bIns="0" rtlCol="0" anchor="ctr">
            <a:noAutofit/>
          </a:bodyPr>
          <a:lstStyle/>
          <a:p>
            <a:pPr algn="ctr" defTabSz="685783">
              <a:defRPr/>
            </a:pPr>
            <a:endParaRPr lang="en-US" sz="1200" kern="0" dirty="0" err="1">
              <a:solidFill>
                <a:srgbClr val="FFFFFF"/>
              </a:solidFill>
              <a:latin typeface="Arial" panose="020B0604020202020204" pitchFamily="34" charset="0"/>
              <a:cs typeface="Arial"/>
            </a:endParaRPr>
          </a:p>
        </p:txBody>
      </p:sp>
      <p:sp>
        <p:nvSpPr>
          <p:cNvPr id="157" name="Oval 156">
            <a:extLst>
              <a:ext uri="{FF2B5EF4-FFF2-40B4-BE49-F238E27FC236}">
                <a16:creationId xmlns:a16="http://schemas.microsoft.com/office/drawing/2014/main" id="{3816F142-D295-1347-A0A5-F496B3C6475C}"/>
              </a:ext>
            </a:extLst>
          </p:cNvPr>
          <p:cNvSpPr/>
          <p:nvPr/>
        </p:nvSpPr>
        <p:spPr>
          <a:xfrm>
            <a:off x="4867740" y="4068993"/>
            <a:ext cx="334732" cy="334732"/>
          </a:xfrm>
          <a:prstGeom prst="ellipse">
            <a:avLst/>
          </a:prstGeom>
          <a:solidFill>
            <a:srgbClr val="FFFFFF">
              <a:lumMod val="75000"/>
            </a:srgbClr>
          </a:solidFill>
        </p:spPr>
        <p:txBody>
          <a:bodyPr wrap="square" lIns="0" tIns="0" rIns="0" bIns="0" rtlCol="0" anchor="ctr">
            <a:noAutofit/>
          </a:bodyPr>
          <a:lstStyle/>
          <a:p>
            <a:pPr algn="ctr" defTabSz="685783">
              <a:defRPr/>
            </a:pPr>
            <a:endParaRPr lang="en-US" sz="1200" kern="0" dirty="0" err="1">
              <a:solidFill>
                <a:srgbClr val="FFFFFF"/>
              </a:solidFill>
              <a:latin typeface="Arial" panose="020B0604020202020204" pitchFamily="34" charset="0"/>
              <a:cs typeface="Arial"/>
            </a:endParaRPr>
          </a:p>
        </p:txBody>
      </p:sp>
      <p:pic>
        <p:nvPicPr>
          <p:cNvPr id="158" name="Picture 157">
            <a:extLst>
              <a:ext uri="{FF2B5EF4-FFF2-40B4-BE49-F238E27FC236}">
                <a16:creationId xmlns:a16="http://schemas.microsoft.com/office/drawing/2014/main" id="{D6B0C62F-5464-C543-8256-D8DF5C11B5E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68754" y="2960341"/>
            <a:ext cx="175115" cy="165151"/>
          </a:xfrm>
          <a:prstGeom prst="rect">
            <a:avLst/>
          </a:prstGeom>
        </p:spPr>
      </p:pic>
      <p:pic>
        <p:nvPicPr>
          <p:cNvPr id="159" name="Picture 158">
            <a:extLst>
              <a:ext uri="{FF2B5EF4-FFF2-40B4-BE49-F238E27FC236}">
                <a16:creationId xmlns:a16="http://schemas.microsoft.com/office/drawing/2014/main" id="{80997010-2787-8F49-8551-4D4F1DB1E9C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65399" y="3123892"/>
            <a:ext cx="175115" cy="165151"/>
          </a:xfrm>
          <a:prstGeom prst="rect">
            <a:avLst/>
          </a:prstGeom>
        </p:spPr>
      </p:pic>
      <p:pic>
        <p:nvPicPr>
          <p:cNvPr id="160" name="Picture 159">
            <a:extLst>
              <a:ext uri="{FF2B5EF4-FFF2-40B4-BE49-F238E27FC236}">
                <a16:creationId xmlns:a16="http://schemas.microsoft.com/office/drawing/2014/main" id="{B3D06CA7-F03F-4245-B820-AF9B7C0CD04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40077" y="3309146"/>
            <a:ext cx="175115" cy="165151"/>
          </a:xfrm>
          <a:prstGeom prst="rect">
            <a:avLst/>
          </a:prstGeom>
        </p:spPr>
      </p:pic>
      <p:pic>
        <p:nvPicPr>
          <p:cNvPr id="161" name="Picture 160">
            <a:extLst>
              <a:ext uri="{FF2B5EF4-FFF2-40B4-BE49-F238E27FC236}">
                <a16:creationId xmlns:a16="http://schemas.microsoft.com/office/drawing/2014/main" id="{F450411B-C995-224F-A8E2-A25C3D11400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86153" y="3981564"/>
            <a:ext cx="175115" cy="165151"/>
          </a:xfrm>
          <a:prstGeom prst="rect">
            <a:avLst/>
          </a:prstGeom>
        </p:spPr>
      </p:pic>
      <p:pic>
        <p:nvPicPr>
          <p:cNvPr id="162" name="Picture 161">
            <a:extLst>
              <a:ext uri="{FF2B5EF4-FFF2-40B4-BE49-F238E27FC236}">
                <a16:creationId xmlns:a16="http://schemas.microsoft.com/office/drawing/2014/main" id="{837CD72F-7CC1-C542-B61D-14E65761795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05476" y="3796310"/>
            <a:ext cx="175115" cy="165151"/>
          </a:xfrm>
          <a:prstGeom prst="rect">
            <a:avLst/>
          </a:prstGeom>
        </p:spPr>
      </p:pic>
      <p:pic>
        <p:nvPicPr>
          <p:cNvPr id="163" name="Picture 162">
            <a:extLst>
              <a:ext uri="{FF2B5EF4-FFF2-40B4-BE49-F238E27FC236}">
                <a16:creationId xmlns:a16="http://schemas.microsoft.com/office/drawing/2014/main" id="{122FA5D9-9182-374D-9113-CA06575F753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26990" y="4127143"/>
            <a:ext cx="175115" cy="165151"/>
          </a:xfrm>
          <a:prstGeom prst="rect">
            <a:avLst/>
          </a:prstGeom>
        </p:spPr>
      </p:pic>
      <p:pic>
        <p:nvPicPr>
          <p:cNvPr id="164" name="Picture 163">
            <a:extLst>
              <a:ext uri="{FF2B5EF4-FFF2-40B4-BE49-F238E27FC236}">
                <a16:creationId xmlns:a16="http://schemas.microsoft.com/office/drawing/2014/main" id="{07F0E26F-BABF-6448-B347-EA7567C937B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46584" y="4574153"/>
            <a:ext cx="175115" cy="165151"/>
          </a:xfrm>
          <a:prstGeom prst="rect">
            <a:avLst/>
          </a:prstGeom>
        </p:spPr>
      </p:pic>
      <p:pic>
        <p:nvPicPr>
          <p:cNvPr id="165" name="Picture 164">
            <a:extLst>
              <a:ext uri="{FF2B5EF4-FFF2-40B4-BE49-F238E27FC236}">
                <a16:creationId xmlns:a16="http://schemas.microsoft.com/office/drawing/2014/main" id="{79E1B053-3124-D34C-B2EC-AB7331CFE69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45069" y="4540700"/>
            <a:ext cx="175115" cy="165151"/>
          </a:xfrm>
          <a:prstGeom prst="rect">
            <a:avLst/>
          </a:prstGeom>
        </p:spPr>
      </p:pic>
      <p:pic>
        <p:nvPicPr>
          <p:cNvPr id="166" name="Picture 165">
            <a:extLst>
              <a:ext uri="{FF2B5EF4-FFF2-40B4-BE49-F238E27FC236}">
                <a16:creationId xmlns:a16="http://schemas.microsoft.com/office/drawing/2014/main" id="{61165E3D-78D7-C64A-896C-1572CA9A23C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301722" y="4398970"/>
            <a:ext cx="175115" cy="165151"/>
          </a:xfrm>
          <a:prstGeom prst="rect">
            <a:avLst/>
          </a:prstGeom>
        </p:spPr>
      </p:pic>
      <p:pic>
        <p:nvPicPr>
          <p:cNvPr id="167" name="Picture 166">
            <a:extLst>
              <a:ext uri="{FF2B5EF4-FFF2-40B4-BE49-F238E27FC236}">
                <a16:creationId xmlns:a16="http://schemas.microsoft.com/office/drawing/2014/main" id="{24ACEEAB-06EA-104A-BDF9-09D678AFC34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065304" y="2811700"/>
            <a:ext cx="201011" cy="201011"/>
          </a:xfrm>
          <a:prstGeom prst="rect">
            <a:avLst/>
          </a:prstGeom>
        </p:spPr>
      </p:pic>
      <p:pic>
        <p:nvPicPr>
          <p:cNvPr id="168" name="Picture 167">
            <a:extLst>
              <a:ext uri="{FF2B5EF4-FFF2-40B4-BE49-F238E27FC236}">
                <a16:creationId xmlns:a16="http://schemas.microsoft.com/office/drawing/2014/main" id="{BA107AFE-C3D0-7743-85F5-757B0620B7F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905916" y="3058023"/>
            <a:ext cx="201011" cy="201011"/>
          </a:xfrm>
          <a:prstGeom prst="rect">
            <a:avLst/>
          </a:prstGeom>
        </p:spPr>
      </p:pic>
      <p:pic>
        <p:nvPicPr>
          <p:cNvPr id="169" name="Picture 168">
            <a:extLst>
              <a:ext uri="{FF2B5EF4-FFF2-40B4-BE49-F238E27FC236}">
                <a16:creationId xmlns:a16="http://schemas.microsoft.com/office/drawing/2014/main" id="{3BD6388D-2524-8B45-8E6F-E59331A5795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964320" y="3354972"/>
            <a:ext cx="201011" cy="201011"/>
          </a:xfrm>
          <a:prstGeom prst="rect">
            <a:avLst/>
          </a:prstGeom>
        </p:spPr>
      </p:pic>
      <p:pic>
        <p:nvPicPr>
          <p:cNvPr id="170" name="Picture 169">
            <a:extLst>
              <a:ext uri="{FF2B5EF4-FFF2-40B4-BE49-F238E27FC236}">
                <a16:creationId xmlns:a16="http://schemas.microsoft.com/office/drawing/2014/main" id="{1812D055-4894-DA4D-8459-FA2F6EFF15A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427897" y="3080582"/>
            <a:ext cx="242796" cy="242796"/>
          </a:xfrm>
          <a:prstGeom prst="rect">
            <a:avLst/>
          </a:prstGeom>
        </p:spPr>
      </p:pic>
      <p:pic>
        <p:nvPicPr>
          <p:cNvPr id="171" name="Picture 170">
            <a:extLst>
              <a:ext uri="{FF2B5EF4-FFF2-40B4-BE49-F238E27FC236}">
                <a16:creationId xmlns:a16="http://schemas.microsoft.com/office/drawing/2014/main" id="{E628D676-052B-5D4C-8246-9BCA61F94FA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52217" y="1893886"/>
            <a:ext cx="234704" cy="275169"/>
          </a:xfrm>
          <a:prstGeom prst="rect">
            <a:avLst/>
          </a:prstGeom>
        </p:spPr>
      </p:pic>
      <p:pic>
        <p:nvPicPr>
          <p:cNvPr id="172" name="Picture 171">
            <a:extLst>
              <a:ext uri="{FF2B5EF4-FFF2-40B4-BE49-F238E27FC236}">
                <a16:creationId xmlns:a16="http://schemas.microsoft.com/office/drawing/2014/main" id="{65E7468C-4EA7-0A49-B434-14611D5B1F3E}"/>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395096" y="2467363"/>
            <a:ext cx="242796" cy="242796"/>
          </a:xfrm>
          <a:prstGeom prst="rect">
            <a:avLst/>
          </a:prstGeom>
        </p:spPr>
      </p:pic>
      <p:pic>
        <p:nvPicPr>
          <p:cNvPr id="173" name="Picture 172">
            <a:extLst>
              <a:ext uri="{FF2B5EF4-FFF2-40B4-BE49-F238E27FC236}">
                <a16:creationId xmlns:a16="http://schemas.microsoft.com/office/drawing/2014/main" id="{3E2253E8-C6A5-CA4E-967F-63EACA8CD34D}"/>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019482" y="2726142"/>
            <a:ext cx="180592" cy="220724"/>
          </a:xfrm>
          <a:prstGeom prst="rect">
            <a:avLst/>
          </a:prstGeom>
        </p:spPr>
      </p:pic>
      <p:pic>
        <p:nvPicPr>
          <p:cNvPr id="174" name="Picture 173">
            <a:extLst>
              <a:ext uri="{FF2B5EF4-FFF2-40B4-BE49-F238E27FC236}">
                <a16:creationId xmlns:a16="http://schemas.microsoft.com/office/drawing/2014/main" id="{0ED6A0DA-4DE6-814D-A67C-B310FAE803D5}"/>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928782" y="4120291"/>
            <a:ext cx="220724" cy="220724"/>
          </a:xfrm>
          <a:prstGeom prst="rect">
            <a:avLst/>
          </a:prstGeom>
        </p:spPr>
      </p:pic>
      <p:grpSp>
        <p:nvGrpSpPr>
          <p:cNvPr id="175" name="Group 174"/>
          <p:cNvGrpSpPr/>
          <p:nvPr/>
        </p:nvGrpSpPr>
        <p:grpSpPr>
          <a:xfrm>
            <a:off x="6661002" y="2541717"/>
            <a:ext cx="334732" cy="334732"/>
            <a:chOff x="6240513" y="1124596"/>
            <a:chExt cx="334732" cy="334732"/>
          </a:xfrm>
        </p:grpSpPr>
        <p:sp>
          <p:nvSpPr>
            <p:cNvPr id="176" name="Oval 175">
              <a:extLst>
                <a:ext uri="{FF2B5EF4-FFF2-40B4-BE49-F238E27FC236}">
                  <a16:creationId xmlns:a16="http://schemas.microsoft.com/office/drawing/2014/main" id="{9A21B877-0063-6D4E-937A-21A177C4AFE3}"/>
                </a:ext>
              </a:extLst>
            </p:cNvPr>
            <p:cNvSpPr/>
            <p:nvPr/>
          </p:nvSpPr>
          <p:spPr>
            <a:xfrm>
              <a:off x="6240513" y="1124596"/>
              <a:ext cx="334732" cy="334732"/>
            </a:xfrm>
            <a:prstGeom prst="ellipse">
              <a:avLst/>
            </a:prstGeom>
            <a:solidFill>
              <a:srgbClr val="FFFFFF">
                <a:lumMod val="75000"/>
              </a:srgbClr>
            </a:solidFill>
          </p:spPr>
          <p:txBody>
            <a:bodyPr wrap="square" lIns="0" tIns="0" rIns="0" bIns="0" rtlCol="0" anchor="ctr">
              <a:noAutofit/>
            </a:bodyPr>
            <a:lstStyle/>
            <a:p>
              <a:pPr algn="ctr" defTabSz="685783">
                <a:defRPr/>
              </a:pPr>
              <a:endParaRPr lang="en-US" sz="1200" kern="0" dirty="0" err="1">
                <a:solidFill>
                  <a:srgbClr val="FFFFFF"/>
                </a:solidFill>
                <a:latin typeface="Arial" panose="020B0604020202020204" pitchFamily="34" charset="0"/>
                <a:cs typeface="Arial"/>
              </a:endParaRPr>
            </a:p>
          </p:txBody>
        </p:sp>
        <p:pic>
          <p:nvPicPr>
            <p:cNvPr id="177" name="Picture 176">
              <a:extLst>
                <a:ext uri="{FF2B5EF4-FFF2-40B4-BE49-F238E27FC236}">
                  <a16:creationId xmlns:a16="http://schemas.microsoft.com/office/drawing/2014/main" id="{8B89DCE3-5BD5-CE42-9635-D74D2620A2AC}"/>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291020" y="1133200"/>
              <a:ext cx="242796" cy="250154"/>
            </a:xfrm>
            <a:prstGeom prst="rect">
              <a:avLst/>
            </a:prstGeom>
          </p:spPr>
        </p:pic>
      </p:grpSp>
      <p:pic>
        <p:nvPicPr>
          <p:cNvPr id="178" name="Picture 177">
            <a:extLst>
              <a:ext uri="{FF2B5EF4-FFF2-40B4-BE49-F238E27FC236}">
                <a16:creationId xmlns:a16="http://schemas.microsoft.com/office/drawing/2014/main" id="{CB35011C-F9C5-F142-AF0A-AA9E3EB4F2DF}"/>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554866" y="3714892"/>
            <a:ext cx="242796" cy="250154"/>
          </a:xfrm>
          <a:prstGeom prst="rect">
            <a:avLst/>
          </a:prstGeom>
        </p:spPr>
      </p:pic>
      <p:pic>
        <p:nvPicPr>
          <p:cNvPr id="181" name="Picture 180">
            <a:extLst>
              <a:ext uri="{FF2B5EF4-FFF2-40B4-BE49-F238E27FC236}">
                <a16:creationId xmlns:a16="http://schemas.microsoft.com/office/drawing/2014/main" id="{DB576985-E4CA-9348-9B63-ED09841D3BF7}"/>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3477427" y="3911663"/>
            <a:ext cx="232989" cy="232989"/>
          </a:xfrm>
          <a:prstGeom prst="rect">
            <a:avLst/>
          </a:prstGeom>
        </p:spPr>
      </p:pic>
      <p:grpSp>
        <p:nvGrpSpPr>
          <p:cNvPr id="182" name="Group 181"/>
          <p:cNvGrpSpPr/>
          <p:nvPr/>
        </p:nvGrpSpPr>
        <p:grpSpPr>
          <a:xfrm>
            <a:off x="7894320" y="1555704"/>
            <a:ext cx="334732" cy="334732"/>
            <a:chOff x="6240513" y="1124596"/>
            <a:chExt cx="334732" cy="334732"/>
          </a:xfrm>
        </p:grpSpPr>
        <p:sp>
          <p:nvSpPr>
            <p:cNvPr id="183" name="Oval 182">
              <a:extLst>
                <a:ext uri="{FF2B5EF4-FFF2-40B4-BE49-F238E27FC236}">
                  <a16:creationId xmlns:a16="http://schemas.microsoft.com/office/drawing/2014/main" id="{9A21B877-0063-6D4E-937A-21A177C4AFE3}"/>
                </a:ext>
              </a:extLst>
            </p:cNvPr>
            <p:cNvSpPr/>
            <p:nvPr/>
          </p:nvSpPr>
          <p:spPr>
            <a:xfrm>
              <a:off x="6240513" y="1124596"/>
              <a:ext cx="334732" cy="334732"/>
            </a:xfrm>
            <a:prstGeom prst="ellipse">
              <a:avLst/>
            </a:prstGeom>
            <a:solidFill>
              <a:srgbClr val="FFFFFF">
                <a:lumMod val="75000"/>
              </a:srgbClr>
            </a:solidFill>
          </p:spPr>
          <p:txBody>
            <a:bodyPr wrap="square" lIns="0" tIns="0" rIns="0" bIns="0" rtlCol="0" anchor="ctr">
              <a:noAutofit/>
            </a:bodyPr>
            <a:lstStyle/>
            <a:p>
              <a:pPr algn="ctr" defTabSz="685783">
                <a:defRPr/>
              </a:pPr>
              <a:endParaRPr lang="en-US" sz="1200" kern="0" dirty="0" err="1">
                <a:solidFill>
                  <a:srgbClr val="FFFFFF"/>
                </a:solidFill>
                <a:latin typeface="Arial" panose="020B0604020202020204" pitchFamily="34" charset="0"/>
                <a:cs typeface="Arial"/>
              </a:endParaRPr>
            </a:p>
          </p:txBody>
        </p:sp>
        <p:pic>
          <p:nvPicPr>
            <p:cNvPr id="184" name="Picture 183">
              <a:extLst>
                <a:ext uri="{FF2B5EF4-FFF2-40B4-BE49-F238E27FC236}">
                  <a16:creationId xmlns:a16="http://schemas.microsoft.com/office/drawing/2014/main" id="{8B89DCE3-5BD5-CE42-9635-D74D2620A2AC}"/>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291020" y="1133200"/>
              <a:ext cx="242796" cy="250154"/>
            </a:xfrm>
            <a:prstGeom prst="rect">
              <a:avLst/>
            </a:prstGeom>
          </p:spPr>
        </p:pic>
      </p:grpSp>
      <p:grpSp>
        <p:nvGrpSpPr>
          <p:cNvPr id="185" name="Group 184"/>
          <p:cNvGrpSpPr/>
          <p:nvPr/>
        </p:nvGrpSpPr>
        <p:grpSpPr>
          <a:xfrm>
            <a:off x="5410425" y="3126000"/>
            <a:ext cx="334732" cy="334732"/>
            <a:chOff x="6240513" y="1124596"/>
            <a:chExt cx="334732" cy="334732"/>
          </a:xfrm>
        </p:grpSpPr>
        <p:sp>
          <p:nvSpPr>
            <p:cNvPr id="186" name="Oval 185">
              <a:extLst>
                <a:ext uri="{FF2B5EF4-FFF2-40B4-BE49-F238E27FC236}">
                  <a16:creationId xmlns:a16="http://schemas.microsoft.com/office/drawing/2014/main" id="{9A21B877-0063-6D4E-937A-21A177C4AFE3}"/>
                </a:ext>
              </a:extLst>
            </p:cNvPr>
            <p:cNvSpPr/>
            <p:nvPr/>
          </p:nvSpPr>
          <p:spPr>
            <a:xfrm>
              <a:off x="6240513" y="1124596"/>
              <a:ext cx="334732" cy="334732"/>
            </a:xfrm>
            <a:prstGeom prst="ellipse">
              <a:avLst/>
            </a:prstGeom>
            <a:solidFill>
              <a:srgbClr val="FFFFFF">
                <a:lumMod val="75000"/>
              </a:srgbClr>
            </a:solidFill>
          </p:spPr>
          <p:txBody>
            <a:bodyPr wrap="square" lIns="0" tIns="0" rIns="0" bIns="0" rtlCol="0" anchor="ctr">
              <a:noAutofit/>
            </a:bodyPr>
            <a:lstStyle/>
            <a:p>
              <a:pPr algn="ctr" defTabSz="685783">
                <a:defRPr/>
              </a:pPr>
              <a:endParaRPr lang="en-US" sz="1200" kern="0" dirty="0" err="1">
                <a:solidFill>
                  <a:srgbClr val="FFFFFF"/>
                </a:solidFill>
                <a:latin typeface="Arial" panose="020B0604020202020204" pitchFamily="34" charset="0"/>
                <a:cs typeface="Arial"/>
              </a:endParaRPr>
            </a:p>
          </p:txBody>
        </p:sp>
        <p:pic>
          <p:nvPicPr>
            <p:cNvPr id="187" name="Picture 186">
              <a:extLst>
                <a:ext uri="{FF2B5EF4-FFF2-40B4-BE49-F238E27FC236}">
                  <a16:creationId xmlns:a16="http://schemas.microsoft.com/office/drawing/2014/main" id="{8B89DCE3-5BD5-CE42-9635-D74D2620A2AC}"/>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291020" y="1133200"/>
              <a:ext cx="242796" cy="250154"/>
            </a:xfrm>
            <a:prstGeom prst="rect">
              <a:avLst/>
            </a:prstGeom>
          </p:spPr>
        </p:pic>
      </p:grpSp>
      <p:sp>
        <p:nvSpPr>
          <p:cNvPr id="188" name="Oval 187">
            <a:extLst>
              <a:ext uri="{FF2B5EF4-FFF2-40B4-BE49-F238E27FC236}">
                <a16:creationId xmlns:a16="http://schemas.microsoft.com/office/drawing/2014/main" id="{18D66A8D-2D08-8846-9003-B207C6CE3F71}"/>
              </a:ext>
            </a:extLst>
          </p:cNvPr>
          <p:cNvSpPr/>
          <p:nvPr/>
        </p:nvSpPr>
        <p:spPr>
          <a:xfrm>
            <a:off x="7835579" y="2289477"/>
            <a:ext cx="334732" cy="334732"/>
          </a:xfrm>
          <a:prstGeom prst="ellipse">
            <a:avLst/>
          </a:prstGeom>
          <a:solidFill>
            <a:srgbClr val="FFFFFF">
              <a:lumMod val="75000"/>
            </a:srgbClr>
          </a:solidFill>
        </p:spPr>
        <p:txBody>
          <a:bodyPr wrap="square" lIns="0" tIns="0" rIns="0" bIns="0" rtlCol="0" anchor="ctr">
            <a:noAutofit/>
          </a:bodyPr>
          <a:lstStyle/>
          <a:p>
            <a:pPr algn="ctr" defTabSz="685783">
              <a:defRPr/>
            </a:pPr>
            <a:endParaRPr lang="en-US" sz="1200" kern="0" dirty="0" err="1">
              <a:solidFill>
                <a:srgbClr val="FFFFFF"/>
              </a:solidFill>
              <a:latin typeface="Arial" panose="020B0604020202020204" pitchFamily="34" charset="0"/>
              <a:cs typeface="Arial"/>
            </a:endParaRPr>
          </a:p>
        </p:txBody>
      </p:sp>
      <p:pic>
        <p:nvPicPr>
          <p:cNvPr id="189" name="Picture 188">
            <a:extLst>
              <a:ext uri="{FF2B5EF4-FFF2-40B4-BE49-F238E27FC236}">
                <a16:creationId xmlns:a16="http://schemas.microsoft.com/office/drawing/2014/main" id="{878D7CE8-2851-F54B-90D9-9048042A39B6}"/>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7905805" y="2349262"/>
            <a:ext cx="220724" cy="220724"/>
          </a:xfrm>
          <a:prstGeom prst="rect">
            <a:avLst/>
          </a:prstGeom>
        </p:spPr>
      </p:pic>
      <p:pic>
        <p:nvPicPr>
          <p:cNvPr id="190" name="Picture 189"/>
          <p:cNvPicPr>
            <a:picLocks noChangeAspect="1"/>
          </p:cNvPicPr>
          <p:nvPr/>
        </p:nvPicPr>
        <p:blipFill>
          <a:blip r:embed="rId15"/>
          <a:stretch>
            <a:fillRect/>
          </a:stretch>
        </p:blipFill>
        <p:spPr>
          <a:xfrm>
            <a:off x="1397980" y="1283144"/>
            <a:ext cx="244329" cy="282907"/>
          </a:xfrm>
          <a:prstGeom prst="rect">
            <a:avLst/>
          </a:prstGeom>
        </p:spPr>
      </p:pic>
      <p:grpSp>
        <p:nvGrpSpPr>
          <p:cNvPr id="191" name="Group 190"/>
          <p:cNvGrpSpPr/>
          <p:nvPr/>
        </p:nvGrpSpPr>
        <p:grpSpPr>
          <a:xfrm>
            <a:off x="6240513" y="1124597"/>
            <a:ext cx="334732" cy="334732"/>
            <a:chOff x="6240513" y="1124596"/>
            <a:chExt cx="334732" cy="334732"/>
          </a:xfrm>
        </p:grpSpPr>
        <p:sp>
          <p:nvSpPr>
            <p:cNvPr id="192" name="Oval 191">
              <a:extLst>
                <a:ext uri="{FF2B5EF4-FFF2-40B4-BE49-F238E27FC236}">
                  <a16:creationId xmlns:a16="http://schemas.microsoft.com/office/drawing/2014/main" id="{9A21B877-0063-6D4E-937A-21A177C4AFE3}"/>
                </a:ext>
              </a:extLst>
            </p:cNvPr>
            <p:cNvSpPr/>
            <p:nvPr/>
          </p:nvSpPr>
          <p:spPr>
            <a:xfrm>
              <a:off x="6240513" y="1124596"/>
              <a:ext cx="334732" cy="334732"/>
            </a:xfrm>
            <a:prstGeom prst="ellipse">
              <a:avLst/>
            </a:prstGeom>
            <a:solidFill>
              <a:srgbClr val="FFFFFF">
                <a:lumMod val="75000"/>
              </a:srgbClr>
            </a:solidFill>
          </p:spPr>
          <p:txBody>
            <a:bodyPr wrap="square" lIns="0" tIns="0" rIns="0" bIns="0" rtlCol="0" anchor="ctr">
              <a:noAutofit/>
            </a:bodyPr>
            <a:lstStyle/>
            <a:p>
              <a:pPr algn="ctr" defTabSz="685783">
                <a:defRPr/>
              </a:pPr>
              <a:endParaRPr lang="en-US" sz="1200" kern="0" dirty="0" err="1">
                <a:solidFill>
                  <a:srgbClr val="FFFFFF"/>
                </a:solidFill>
                <a:latin typeface="Arial" panose="020B0604020202020204" pitchFamily="34" charset="0"/>
                <a:cs typeface="Arial"/>
              </a:endParaRPr>
            </a:p>
          </p:txBody>
        </p:sp>
        <p:pic>
          <p:nvPicPr>
            <p:cNvPr id="193" name="Picture 192">
              <a:extLst>
                <a:ext uri="{FF2B5EF4-FFF2-40B4-BE49-F238E27FC236}">
                  <a16:creationId xmlns:a16="http://schemas.microsoft.com/office/drawing/2014/main" id="{8B89DCE3-5BD5-CE42-9635-D74D2620A2AC}"/>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291020" y="1133200"/>
              <a:ext cx="242796" cy="250154"/>
            </a:xfrm>
            <a:prstGeom prst="rect">
              <a:avLst/>
            </a:prstGeom>
          </p:spPr>
        </p:pic>
      </p:grpSp>
      <p:sp>
        <p:nvSpPr>
          <p:cNvPr id="195" name="Oval 194">
            <a:extLst>
              <a:ext uri="{FF2B5EF4-FFF2-40B4-BE49-F238E27FC236}">
                <a16:creationId xmlns:a16="http://schemas.microsoft.com/office/drawing/2014/main" id="{EE8B4FA0-62CA-DF48-A611-8DCF799110D5}"/>
              </a:ext>
            </a:extLst>
          </p:cNvPr>
          <p:cNvSpPr/>
          <p:nvPr/>
        </p:nvSpPr>
        <p:spPr>
          <a:xfrm>
            <a:off x="7050654" y="884150"/>
            <a:ext cx="334732" cy="334732"/>
          </a:xfrm>
          <a:prstGeom prst="ellipse">
            <a:avLst/>
          </a:prstGeom>
          <a:solidFill>
            <a:srgbClr val="FFFFFF">
              <a:lumMod val="75000"/>
            </a:srgbClr>
          </a:solidFill>
        </p:spPr>
        <p:txBody>
          <a:bodyPr wrap="square" lIns="0" tIns="0" rIns="0" bIns="0" rtlCol="0" anchor="ctr">
            <a:noAutofit/>
          </a:bodyPr>
          <a:lstStyle/>
          <a:p>
            <a:pPr algn="ctr" defTabSz="685783">
              <a:defRPr/>
            </a:pPr>
            <a:endParaRPr lang="en-US" sz="1200" kern="0" dirty="0" err="1">
              <a:solidFill>
                <a:srgbClr val="FFFFFF"/>
              </a:solidFill>
              <a:latin typeface="Arial" panose="020B0604020202020204" pitchFamily="34" charset="0"/>
              <a:cs typeface="Arial"/>
            </a:endParaRPr>
          </a:p>
        </p:txBody>
      </p:sp>
      <p:sp>
        <p:nvSpPr>
          <p:cNvPr id="198" name="Oval 197">
            <a:extLst>
              <a:ext uri="{FF2B5EF4-FFF2-40B4-BE49-F238E27FC236}">
                <a16:creationId xmlns:a16="http://schemas.microsoft.com/office/drawing/2014/main" id="{10F9A6CE-67CE-FB40-AAD8-C3970DB14D91}"/>
              </a:ext>
            </a:extLst>
          </p:cNvPr>
          <p:cNvSpPr/>
          <p:nvPr/>
        </p:nvSpPr>
        <p:spPr>
          <a:xfrm>
            <a:off x="7293204" y="2769468"/>
            <a:ext cx="334732" cy="334732"/>
          </a:xfrm>
          <a:prstGeom prst="ellipse">
            <a:avLst/>
          </a:prstGeom>
          <a:solidFill>
            <a:srgbClr val="FFFFFF">
              <a:lumMod val="75000"/>
            </a:srgbClr>
          </a:solidFill>
        </p:spPr>
        <p:txBody>
          <a:bodyPr wrap="square" lIns="0" tIns="0" rIns="0" bIns="0" rtlCol="0" anchor="ctr">
            <a:noAutofit/>
          </a:bodyPr>
          <a:lstStyle/>
          <a:p>
            <a:pPr algn="ctr" defTabSz="685783">
              <a:defRPr/>
            </a:pPr>
            <a:endParaRPr lang="en-US" sz="1200" kern="0" dirty="0" err="1">
              <a:solidFill>
                <a:srgbClr val="FFFFFF"/>
              </a:solidFill>
              <a:latin typeface="Arial" panose="020B0604020202020204" pitchFamily="34" charset="0"/>
              <a:cs typeface="Arial"/>
            </a:endParaRPr>
          </a:p>
        </p:txBody>
      </p:sp>
      <p:sp>
        <p:nvSpPr>
          <p:cNvPr id="99" name="TextBox 98">
            <a:extLst>
              <a:ext uri="{FF2B5EF4-FFF2-40B4-BE49-F238E27FC236}">
                <a16:creationId xmlns:a16="http://schemas.microsoft.com/office/drawing/2014/main" id="{2243D7BF-5B3F-B943-B2D3-9750368913E2}"/>
              </a:ext>
            </a:extLst>
          </p:cNvPr>
          <p:cNvSpPr txBox="1"/>
          <p:nvPr/>
        </p:nvSpPr>
        <p:spPr>
          <a:xfrm>
            <a:off x="1747040" y="744706"/>
            <a:ext cx="753964" cy="338554"/>
          </a:xfrm>
          <a:prstGeom prst="rect">
            <a:avLst/>
          </a:prstGeom>
          <a:noFill/>
        </p:spPr>
        <p:txBody>
          <a:bodyPr wrap="square" rtlCol="0">
            <a:spAutoFit/>
          </a:bodyPr>
          <a:lstStyle/>
          <a:p>
            <a:pPr algn="ctr" defTabSz="685749">
              <a:defRPr/>
            </a:pPr>
            <a:r>
              <a:rPr lang="en-US" sz="800" dirty="0">
                <a:solidFill>
                  <a:srgbClr val="003BC9"/>
                </a:solidFill>
                <a:latin typeface="Arial" panose="020B0604020202020204" pitchFamily="34" charset="0"/>
                <a:ea typeface="IBM Plex Sans" charset="0"/>
                <a:cs typeface="Arial" panose="020B0604020202020204" pitchFamily="34" charset="0"/>
                <a:sym typeface="Helvetica Neue"/>
              </a:rPr>
              <a:t>Port Authority</a:t>
            </a:r>
          </a:p>
        </p:txBody>
      </p:sp>
      <p:sp>
        <p:nvSpPr>
          <p:cNvPr id="100" name="TextBox 99">
            <a:extLst>
              <a:ext uri="{FF2B5EF4-FFF2-40B4-BE49-F238E27FC236}">
                <a16:creationId xmlns:a16="http://schemas.microsoft.com/office/drawing/2014/main" id="{A052BD29-7509-C847-ABE1-14698B14C9C9}"/>
              </a:ext>
            </a:extLst>
          </p:cNvPr>
          <p:cNvSpPr txBox="1"/>
          <p:nvPr/>
        </p:nvSpPr>
        <p:spPr>
          <a:xfrm>
            <a:off x="1174296" y="1060676"/>
            <a:ext cx="753964" cy="215444"/>
          </a:xfrm>
          <a:prstGeom prst="rect">
            <a:avLst/>
          </a:prstGeom>
          <a:noFill/>
        </p:spPr>
        <p:txBody>
          <a:bodyPr wrap="square" rtlCol="0">
            <a:spAutoFit/>
          </a:bodyPr>
          <a:lstStyle/>
          <a:p>
            <a:pPr algn="ctr" defTabSz="685749">
              <a:defRPr/>
            </a:pPr>
            <a:r>
              <a:rPr lang="en-US" sz="800" dirty="0">
                <a:solidFill>
                  <a:srgbClr val="003BC9"/>
                </a:solidFill>
                <a:latin typeface="Arial" panose="020B0604020202020204" pitchFamily="34" charset="0"/>
                <a:ea typeface="IBM Plex Sans" charset="0"/>
                <a:cs typeface="Arial" panose="020B0604020202020204" pitchFamily="34" charset="0"/>
                <a:sym typeface="Helvetica Neue"/>
              </a:rPr>
              <a:t>Shipper</a:t>
            </a:r>
          </a:p>
        </p:txBody>
      </p:sp>
      <p:sp>
        <p:nvSpPr>
          <p:cNvPr id="101" name="TextBox 100">
            <a:extLst>
              <a:ext uri="{FF2B5EF4-FFF2-40B4-BE49-F238E27FC236}">
                <a16:creationId xmlns:a16="http://schemas.microsoft.com/office/drawing/2014/main" id="{7CF16877-968F-0B4A-9C47-DAD6E546AB5A}"/>
              </a:ext>
            </a:extLst>
          </p:cNvPr>
          <p:cNvSpPr txBox="1"/>
          <p:nvPr/>
        </p:nvSpPr>
        <p:spPr>
          <a:xfrm>
            <a:off x="584381" y="1893087"/>
            <a:ext cx="616483" cy="338554"/>
          </a:xfrm>
          <a:prstGeom prst="rect">
            <a:avLst/>
          </a:prstGeom>
          <a:noFill/>
        </p:spPr>
        <p:txBody>
          <a:bodyPr wrap="square" rtlCol="0">
            <a:spAutoFit/>
          </a:bodyPr>
          <a:lstStyle/>
          <a:p>
            <a:pPr algn="ctr" defTabSz="685749">
              <a:defRPr/>
            </a:pPr>
            <a:r>
              <a:rPr lang="en-US" sz="800" dirty="0">
                <a:solidFill>
                  <a:srgbClr val="003BC9"/>
                </a:solidFill>
                <a:latin typeface="Arial" panose="020B0604020202020204" pitchFamily="34" charset="0"/>
                <a:ea typeface="IBM Plex Sans" charset="0"/>
                <a:cs typeface="Arial" panose="020B0604020202020204" pitchFamily="34" charset="0"/>
                <a:sym typeface="Helvetica Neue"/>
              </a:rPr>
              <a:t>Air transport</a:t>
            </a:r>
          </a:p>
        </p:txBody>
      </p:sp>
      <p:pic>
        <p:nvPicPr>
          <p:cNvPr id="104" name="Picture 103" descr="mage result for airport passport control icon">
            <a:extLst>
              <a:ext uri="{FF2B5EF4-FFF2-40B4-BE49-F238E27FC236}">
                <a16:creationId xmlns:a16="http://schemas.microsoft.com/office/drawing/2014/main" id="{A4701EF4-30CD-5342-9032-4F1C596C3D0E}"/>
              </a:ext>
            </a:extLst>
          </p:cNvPr>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2038239" y="1096565"/>
            <a:ext cx="226998" cy="204375"/>
          </a:xfrm>
          <a:prstGeom prst="rect">
            <a:avLst/>
          </a:prstGeom>
          <a:noFill/>
          <a:extLst>
            <a:ext uri="{909E8E84-426E-40DD-AFC4-6F175D3DCCD1}">
              <a14:hiddenFill xmlns:a14="http://schemas.microsoft.com/office/drawing/2010/main">
                <a:solidFill>
                  <a:srgbClr val="FFFFFF"/>
                </a:solidFill>
              </a14:hiddenFill>
            </a:ext>
          </a:extLst>
        </p:spPr>
      </p:pic>
      <p:sp>
        <p:nvSpPr>
          <p:cNvPr id="200" name="TextBox 199">
            <a:extLst>
              <a:ext uri="{FF2B5EF4-FFF2-40B4-BE49-F238E27FC236}">
                <a16:creationId xmlns:a16="http://schemas.microsoft.com/office/drawing/2014/main" id="{2495E396-62D0-E449-AF06-8D325A0C8122}"/>
              </a:ext>
            </a:extLst>
          </p:cNvPr>
          <p:cNvSpPr txBox="1"/>
          <p:nvPr/>
        </p:nvSpPr>
        <p:spPr>
          <a:xfrm>
            <a:off x="678993" y="2653782"/>
            <a:ext cx="851708" cy="215444"/>
          </a:xfrm>
          <a:prstGeom prst="rect">
            <a:avLst/>
          </a:prstGeom>
          <a:noFill/>
        </p:spPr>
        <p:txBody>
          <a:bodyPr wrap="square" rtlCol="0">
            <a:spAutoFit/>
          </a:bodyPr>
          <a:lstStyle/>
          <a:p>
            <a:pPr algn="ctr" defTabSz="685749">
              <a:defRPr/>
            </a:pPr>
            <a:r>
              <a:rPr lang="en-US" sz="800" dirty="0">
                <a:solidFill>
                  <a:srgbClr val="003BC9"/>
                </a:solidFill>
                <a:latin typeface="Arial" panose="020B0604020202020204" pitchFamily="34" charset="0"/>
                <a:ea typeface="IBM Plex Sans" charset="0"/>
                <a:cs typeface="Arial" panose="020B0604020202020204" pitchFamily="34" charset="0"/>
                <a:sym typeface="Helvetica Neue"/>
              </a:rPr>
              <a:t>Manufacturer</a:t>
            </a:r>
          </a:p>
        </p:txBody>
      </p:sp>
      <p:sp>
        <p:nvSpPr>
          <p:cNvPr id="201" name="TextBox 200">
            <a:extLst>
              <a:ext uri="{FF2B5EF4-FFF2-40B4-BE49-F238E27FC236}">
                <a16:creationId xmlns:a16="http://schemas.microsoft.com/office/drawing/2014/main" id="{DF75B90E-B9FC-5F46-BBF3-13616415E196}"/>
              </a:ext>
            </a:extLst>
          </p:cNvPr>
          <p:cNvSpPr txBox="1"/>
          <p:nvPr/>
        </p:nvSpPr>
        <p:spPr>
          <a:xfrm>
            <a:off x="1765736" y="2972499"/>
            <a:ext cx="700917" cy="215444"/>
          </a:xfrm>
          <a:prstGeom prst="rect">
            <a:avLst/>
          </a:prstGeom>
          <a:noFill/>
        </p:spPr>
        <p:txBody>
          <a:bodyPr wrap="square" rtlCol="0">
            <a:spAutoFit/>
          </a:bodyPr>
          <a:lstStyle/>
          <a:p>
            <a:pPr algn="ctr" defTabSz="685749">
              <a:defRPr/>
            </a:pPr>
            <a:r>
              <a:rPr lang="en-US" sz="800" dirty="0">
                <a:solidFill>
                  <a:srgbClr val="003BC9"/>
                </a:solidFill>
                <a:latin typeface="Arial" panose="020B0604020202020204" pitchFamily="34" charset="0"/>
                <a:ea typeface="IBM Plex Sans" charset="0"/>
                <a:cs typeface="Arial" panose="020B0604020202020204" pitchFamily="34" charset="0"/>
                <a:sym typeface="Helvetica Neue"/>
              </a:rPr>
              <a:t>Regulator</a:t>
            </a:r>
          </a:p>
        </p:txBody>
      </p:sp>
      <p:sp>
        <p:nvSpPr>
          <p:cNvPr id="202" name="TextBox 201">
            <a:extLst>
              <a:ext uri="{FF2B5EF4-FFF2-40B4-BE49-F238E27FC236}">
                <a16:creationId xmlns:a16="http://schemas.microsoft.com/office/drawing/2014/main" id="{8DEB5A38-B14D-B744-AF91-3275C35D8D40}"/>
              </a:ext>
            </a:extLst>
          </p:cNvPr>
          <p:cNvSpPr txBox="1"/>
          <p:nvPr/>
        </p:nvSpPr>
        <p:spPr>
          <a:xfrm>
            <a:off x="6047427" y="3114127"/>
            <a:ext cx="753964" cy="215444"/>
          </a:xfrm>
          <a:prstGeom prst="rect">
            <a:avLst/>
          </a:prstGeom>
          <a:noFill/>
        </p:spPr>
        <p:txBody>
          <a:bodyPr wrap="square" rtlCol="0">
            <a:spAutoFit/>
          </a:bodyPr>
          <a:lstStyle/>
          <a:p>
            <a:pPr algn="ctr" defTabSz="685749">
              <a:defRPr/>
            </a:pPr>
            <a:r>
              <a:rPr lang="en-US" sz="800" dirty="0">
                <a:solidFill>
                  <a:srgbClr val="003BC9"/>
                </a:solidFill>
                <a:latin typeface="Arial" panose="020B0604020202020204" pitchFamily="34" charset="0"/>
                <a:ea typeface="IBM Plex Sans" charset="0"/>
                <a:cs typeface="Arial" panose="020B0604020202020204" pitchFamily="34" charset="0"/>
                <a:sym typeface="Helvetica Neue"/>
              </a:rPr>
              <a:t>Brokers</a:t>
            </a:r>
          </a:p>
        </p:txBody>
      </p:sp>
      <p:sp>
        <p:nvSpPr>
          <p:cNvPr id="203" name="TextBox 202">
            <a:extLst>
              <a:ext uri="{FF2B5EF4-FFF2-40B4-BE49-F238E27FC236}">
                <a16:creationId xmlns:a16="http://schemas.microsoft.com/office/drawing/2014/main" id="{30955135-32E8-1544-9B2A-8421F950111C}"/>
              </a:ext>
            </a:extLst>
          </p:cNvPr>
          <p:cNvSpPr txBox="1"/>
          <p:nvPr/>
        </p:nvSpPr>
        <p:spPr>
          <a:xfrm>
            <a:off x="8061687" y="1447040"/>
            <a:ext cx="753964" cy="215444"/>
          </a:xfrm>
          <a:prstGeom prst="rect">
            <a:avLst/>
          </a:prstGeom>
          <a:noFill/>
        </p:spPr>
        <p:txBody>
          <a:bodyPr wrap="square" rtlCol="0">
            <a:spAutoFit/>
          </a:bodyPr>
          <a:lstStyle/>
          <a:p>
            <a:pPr algn="ctr" defTabSz="685749">
              <a:defRPr/>
            </a:pPr>
            <a:r>
              <a:rPr lang="en-US" sz="800" dirty="0">
                <a:solidFill>
                  <a:srgbClr val="003BC9"/>
                </a:solidFill>
                <a:latin typeface="Arial" panose="020B0604020202020204" pitchFamily="34" charset="0"/>
                <a:ea typeface="IBM Plex Sans" charset="0"/>
                <a:cs typeface="Arial" panose="020B0604020202020204" pitchFamily="34" charset="0"/>
                <a:sym typeface="Helvetica Neue"/>
              </a:rPr>
              <a:t>Insurance</a:t>
            </a:r>
          </a:p>
        </p:txBody>
      </p:sp>
      <p:sp>
        <p:nvSpPr>
          <p:cNvPr id="204" name="TextBox 203">
            <a:extLst>
              <a:ext uri="{FF2B5EF4-FFF2-40B4-BE49-F238E27FC236}">
                <a16:creationId xmlns:a16="http://schemas.microsoft.com/office/drawing/2014/main" id="{0D115F96-2E61-0345-B29F-D04E03802DA9}"/>
              </a:ext>
            </a:extLst>
          </p:cNvPr>
          <p:cNvSpPr txBox="1"/>
          <p:nvPr/>
        </p:nvSpPr>
        <p:spPr>
          <a:xfrm>
            <a:off x="6007365" y="4131723"/>
            <a:ext cx="811158" cy="215444"/>
          </a:xfrm>
          <a:prstGeom prst="rect">
            <a:avLst/>
          </a:prstGeom>
          <a:noFill/>
        </p:spPr>
        <p:txBody>
          <a:bodyPr wrap="square" rtlCol="0">
            <a:spAutoFit/>
          </a:bodyPr>
          <a:lstStyle/>
          <a:p>
            <a:pPr algn="ctr" defTabSz="685749">
              <a:defRPr/>
            </a:pPr>
            <a:r>
              <a:rPr lang="en-US" sz="800" dirty="0">
                <a:solidFill>
                  <a:srgbClr val="003BC9"/>
                </a:solidFill>
                <a:latin typeface="Arial" panose="020B0604020202020204" pitchFamily="34" charset="0"/>
                <a:ea typeface="IBM Plex Sans" charset="0"/>
                <a:cs typeface="Arial" panose="020B0604020202020204" pitchFamily="34" charset="0"/>
                <a:sym typeface="Helvetica Neue"/>
              </a:rPr>
              <a:t>Syndicates</a:t>
            </a:r>
          </a:p>
        </p:txBody>
      </p:sp>
      <p:sp>
        <p:nvSpPr>
          <p:cNvPr id="205" name="TextBox 204">
            <a:extLst>
              <a:ext uri="{FF2B5EF4-FFF2-40B4-BE49-F238E27FC236}">
                <a16:creationId xmlns:a16="http://schemas.microsoft.com/office/drawing/2014/main" id="{5A019F83-FAC2-A44F-8933-3365264FCF4D}"/>
              </a:ext>
            </a:extLst>
          </p:cNvPr>
          <p:cNvSpPr txBox="1"/>
          <p:nvPr/>
        </p:nvSpPr>
        <p:spPr>
          <a:xfrm>
            <a:off x="5316475" y="3503158"/>
            <a:ext cx="811158" cy="215444"/>
          </a:xfrm>
          <a:prstGeom prst="rect">
            <a:avLst/>
          </a:prstGeom>
          <a:noFill/>
        </p:spPr>
        <p:txBody>
          <a:bodyPr wrap="square" rtlCol="0">
            <a:spAutoFit/>
          </a:bodyPr>
          <a:lstStyle/>
          <a:p>
            <a:pPr algn="ctr" defTabSz="685749">
              <a:defRPr/>
            </a:pPr>
            <a:r>
              <a:rPr lang="en-US" sz="800" dirty="0">
                <a:solidFill>
                  <a:srgbClr val="003BC9"/>
                </a:solidFill>
                <a:latin typeface="Arial" panose="020B0604020202020204" pitchFamily="34" charset="0"/>
                <a:ea typeface="IBM Plex Sans" charset="0"/>
                <a:cs typeface="Arial" panose="020B0604020202020204" pitchFamily="34" charset="0"/>
                <a:sym typeface="Helvetica Neue"/>
              </a:rPr>
              <a:t>Underwriters</a:t>
            </a:r>
          </a:p>
        </p:txBody>
      </p:sp>
      <p:sp>
        <p:nvSpPr>
          <p:cNvPr id="206" name="TextBox 205">
            <a:extLst>
              <a:ext uri="{FF2B5EF4-FFF2-40B4-BE49-F238E27FC236}">
                <a16:creationId xmlns:a16="http://schemas.microsoft.com/office/drawing/2014/main" id="{8675E0E9-DAAE-6248-871D-8593C74689BA}"/>
              </a:ext>
            </a:extLst>
          </p:cNvPr>
          <p:cNvSpPr txBox="1"/>
          <p:nvPr/>
        </p:nvSpPr>
        <p:spPr>
          <a:xfrm>
            <a:off x="4682059" y="3807272"/>
            <a:ext cx="484772" cy="195814"/>
          </a:xfrm>
          <a:prstGeom prst="rect">
            <a:avLst/>
          </a:prstGeom>
          <a:solidFill>
            <a:schemeClr val="bg1"/>
          </a:solidFill>
        </p:spPr>
        <p:txBody>
          <a:bodyPr wrap="square" lIns="36000" tIns="36000" rIns="36000" bIns="36000" rtlCol="0">
            <a:spAutoFit/>
          </a:bodyPr>
          <a:lstStyle/>
          <a:p>
            <a:pPr algn="ctr" defTabSz="685749">
              <a:defRPr/>
            </a:pPr>
            <a:r>
              <a:rPr lang="en-US" sz="800" dirty="0">
                <a:solidFill>
                  <a:srgbClr val="003BC9"/>
                </a:solidFill>
                <a:latin typeface="Arial" panose="020B0604020202020204" pitchFamily="34" charset="0"/>
                <a:ea typeface="IBM Plex Sans" charset="0"/>
                <a:cs typeface="Arial" panose="020B0604020202020204" pitchFamily="34" charset="0"/>
                <a:sym typeface="Helvetica Neue"/>
              </a:rPr>
              <a:t>Retail</a:t>
            </a:r>
          </a:p>
        </p:txBody>
      </p:sp>
      <p:sp>
        <p:nvSpPr>
          <p:cNvPr id="207" name="TextBox 206">
            <a:extLst>
              <a:ext uri="{FF2B5EF4-FFF2-40B4-BE49-F238E27FC236}">
                <a16:creationId xmlns:a16="http://schemas.microsoft.com/office/drawing/2014/main" id="{A565DF7E-7BB7-E349-80F1-AAF8D13772CF}"/>
              </a:ext>
            </a:extLst>
          </p:cNvPr>
          <p:cNvSpPr txBox="1"/>
          <p:nvPr/>
        </p:nvSpPr>
        <p:spPr>
          <a:xfrm>
            <a:off x="3244528" y="3366574"/>
            <a:ext cx="700917" cy="215444"/>
          </a:xfrm>
          <a:prstGeom prst="rect">
            <a:avLst/>
          </a:prstGeom>
          <a:noFill/>
        </p:spPr>
        <p:txBody>
          <a:bodyPr wrap="square" rtlCol="0">
            <a:spAutoFit/>
          </a:bodyPr>
          <a:lstStyle/>
          <a:p>
            <a:pPr algn="ctr" defTabSz="685749">
              <a:defRPr/>
            </a:pPr>
            <a:r>
              <a:rPr lang="en-US" sz="800" dirty="0">
                <a:solidFill>
                  <a:srgbClr val="003BC9"/>
                </a:solidFill>
                <a:latin typeface="Arial" panose="020B0604020202020204" pitchFamily="34" charset="0"/>
                <a:ea typeface="IBM Plex Sans" charset="0"/>
                <a:cs typeface="Arial" panose="020B0604020202020204" pitchFamily="34" charset="0"/>
                <a:sym typeface="Helvetica Neue"/>
              </a:rPr>
              <a:t>Producer</a:t>
            </a:r>
          </a:p>
        </p:txBody>
      </p:sp>
      <p:sp>
        <p:nvSpPr>
          <p:cNvPr id="208" name="TextBox 207">
            <a:extLst>
              <a:ext uri="{FF2B5EF4-FFF2-40B4-BE49-F238E27FC236}">
                <a16:creationId xmlns:a16="http://schemas.microsoft.com/office/drawing/2014/main" id="{854DE37B-D612-CD42-8F62-FAD0518A1DD0}"/>
              </a:ext>
            </a:extLst>
          </p:cNvPr>
          <p:cNvSpPr txBox="1"/>
          <p:nvPr/>
        </p:nvSpPr>
        <p:spPr>
          <a:xfrm>
            <a:off x="3135502" y="4159938"/>
            <a:ext cx="700917" cy="215444"/>
          </a:xfrm>
          <a:prstGeom prst="rect">
            <a:avLst/>
          </a:prstGeom>
          <a:noFill/>
        </p:spPr>
        <p:txBody>
          <a:bodyPr wrap="square" rtlCol="0">
            <a:spAutoFit/>
          </a:bodyPr>
          <a:lstStyle/>
          <a:p>
            <a:pPr algn="ctr" defTabSz="685749">
              <a:defRPr/>
            </a:pPr>
            <a:r>
              <a:rPr lang="en-US" sz="800" dirty="0">
                <a:solidFill>
                  <a:srgbClr val="003BC9"/>
                </a:solidFill>
                <a:latin typeface="Arial" panose="020B0604020202020204" pitchFamily="34" charset="0"/>
                <a:ea typeface="IBM Plex Sans" charset="0"/>
                <a:cs typeface="Arial" panose="020B0604020202020204" pitchFamily="34" charset="0"/>
                <a:sym typeface="Helvetica Neue"/>
              </a:rPr>
              <a:t>Agricultural</a:t>
            </a:r>
          </a:p>
        </p:txBody>
      </p:sp>
      <p:pic>
        <p:nvPicPr>
          <p:cNvPr id="210" name="Picture 209">
            <a:extLst>
              <a:ext uri="{FF2B5EF4-FFF2-40B4-BE49-F238E27FC236}">
                <a16:creationId xmlns:a16="http://schemas.microsoft.com/office/drawing/2014/main" id="{775D13C0-09E1-E843-8D38-EEABF7FFF202}"/>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112669" y="4112750"/>
            <a:ext cx="242796" cy="242796"/>
          </a:xfrm>
          <a:prstGeom prst="rect">
            <a:avLst/>
          </a:prstGeom>
        </p:spPr>
      </p:pic>
      <p:sp>
        <p:nvSpPr>
          <p:cNvPr id="211" name="TextBox 210">
            <a:extLst>
              <a:ext uri="{FF2B5EF4-FFF2-40B4-BE49-F238E27FC236}">
                <a16:creationId xmlns:a16="http://schemas.microsoft.com/office/drawing/2014/main" id="{A6C5EB7C-D6D9-984D-99C2-7B877034AEE3}"/>
              </a:ext>
            </a:extLst>
          </p:cNvPr>
          <p:cNvSpPr txBox="1"/>
          <p:nvPr/>
        </p:nvSpPr>
        <p:spPr>
          <a:xfrm>
            <a:off x="3809011" y="4412226"/>
            <a:ext cx="851708" cy="215444"/>
          </a:xfrm>
          <a:prstGeom prst="rect">
            <a:avLst/>
          </a:prstGeom>
          <a:noFill/>
        </p:spPr>
        <p:txBody>
          <a:bodyPr wrap="square" rtlCol="0">
            <a:spAutoFit/>
          </a:bodyPr>
          <a:lstStyle/>
          <a:p>
            <a:pPr algn="ctr" defTabSz="685749">
              <a:defRPr/>
            </a:pPr>
            <a:r>
              <a:rPr lang="en-US" sz="800" dirty="0">
                <a:solidFill>
                  <a:srgbClr val="003BC9"/>
                </a:solidFill>
                <a:latin typeface="Arial" panose="020B0604020202020204" pitchFamily="34" charset="0"/>
                <a:ea typeface="IBM Plex Sans" charset="0"/>
                <a:cs typeface="Arial" panose="020B0604020202020204" pitchFamily="34" charset="0"/>
                <a:sym typeface="Helvetica Neue"/>
              </a:rPr>
              <a:t>Manufacturer</a:t>
            </a:r>
          </a:p>
        </p:txBody>
      </p:sp>
      <p:sp>
        <p:nvSpPr>
          <p:cNvPr id="212" name="TextBox 211">
            <a:extLst>
              <a:ext uri="{FF2B5EF4-FFF2-40B4-BE49-F238E27FC236}">
                <a16:creationId xmlns:a16="http://schemas.microsoft.com/office/drawing/2014/main" id="{C0B47104-E0CE-3841-BF05-5E596D6404BC}"/>
              </a:ext>
            </a:extLst>
          </p:cNvPr>
          <p:cNvSpPr txBox="1"/>
          <p:nvPr/>
        </p:nvSpPr>
        <p:spPr>
          <a:xfrm>
            <a:off x="5132383" y="4681728"/>
            <a:ext cx="630230" cy="195814"/>
          </a:xfrm>
          <a:prstGeom prst="rect">
            <a:avLst/>
          </a:prstGeom>
          <a:solidFill>
            <a:schemeClr val="bg1"/>
          </a:solidFill>
        </p:spPr>
        <p:txBody>
          <a:bodyPr wrap="square" lIns="36000" tIns="36000" rIns="36000" bIns="36000" rtlCol="0">
            <a:spAutoFit/>
          </a:bodyPr>
          <a:lstStyle/>
          <a:p>
            <a:pPr algn="ctr" defTabSz="685749">
              <a:defRPr/>
            </a:pPr>
            <a:r>
              <a:rPr lang="en-US" sz="800" dirty="0">
                <a:solidFill>
                  <a:srgbClr val="003BC9"/>
                </a:solidFill>
                <a:latin typeface="Arial" panose="020B0604020202020204" pitchFamily="34" charset="0"/>
                <a:ea typeface="IBM Plex Sans" charset="0"/>
                <a:cs typeface="Arial" panose="020B0604020202020204" pitchFamily="34" charset="0"/>
                <a:sym typeface="Helvetica Neue"/>
              </a:rPr>
              <a:t>Consumers</a:t>
            </a:r>
          </a:p>
        </p:txBody>
      </p:sp>
      <p:sp>
        <p:nvSpPr>
          <p:cNvPr id="213" name="TextBox 212">
            <a:extLst>
              <a:ext uri="{FF2B5EF4-FFF2-40B4-BE49-F238E27FC236}">
                <a16:creationId xmlns:a16="http://schemas.microsoft.com/office/drawing/2014/main" id="{CCCE35C3-73D8-A844-9601-62DF674C1AE4}"/>
              </a:ext>
            </a:extLst>
          </p:cNvPr>
          <p:cNvSpPr txBox="1"/>
          <p:nvPr/>
        </p:nvSpPr>
        <p:spPr>
          <a:xfrm>
            <a:off x="5983571" y="791672"/>
            <a:ext cx="878272" cy="338554"/>
          </a:xfrm>
          <a:prstGeom prst="rect">
            <a:avLst/>
          </a:prstGeom>
          <a:noFill/>
        </p:spPr>
        <p:txBody>
          <a:bodyPr wrap="square" rtlCol="0">
            <a:spAutoFit/>
          </a:bodyPr>
          <a:lstStyle/>
          <a:p>
            <a:pPr algn="ctr" defTabSz="685749">
              <a:defRPr/>
            </a:pPr>
            <a:r>
              <a:rPr lang="en-US" sz="800" dirty="0">
                <a:solidFill>
                  <a:srgbClr val="003BC9"/>
                </a:solidFill>
                <a:latin typeface="Arial" panose="020B0604020202020204" pitchFamily="34" charset="0"/>
                <a:ea typeface="IBM Plex Sans" charset="0"/>
                <a:cs typeface="Arial" panose="020B0604020202020204" pitchFamily="34" charset="0"/>
                <a:sym typeface="Helvetica Neue"/>
              </a:rPr>
              <a:t>Correspondent Bank</a:t>
            </a:r>
          </a:p>
        </p:txBody>
      </p:sp>
      <p:sp>
        <p:nvSpPr>
          <p:cNvPr id="214" name="TextBox 213">
            <a:extLst>
              <a:ext uri="{FF2B5EF4-FFF2-40B4-BE49-F238E27FC236}">
                <a16:creationId xmlns:a16="http://schemas.microsoft.com/office/drawing/2014/main" id="{2619B8A9-5E4F-BF4E-842A-26917F2F373E}"/>
              </a:ext>
            </a:extLst>
          </p:cNvPr>
          <p:cNvSpPr txBox="1"/>
          <p:nvPr/>
        </p:nvSpPr>
        <p:spPr>
          <a:xfrm>
            <a:off x="6524441" y="-1742476"/>
            <a:ext cx="811158" cy="215444"/>
          </a:xfrm>
          <a:prstGeom prst="rect">
            <a:avLst/>
          </a:prstGeom>
          <a:noFill/>
        </p:spPr>
        <p:txBody>
          <a:bodyPr wrap="square" rtlCol="0">
            <a:spAutoFit/>
          </a:bodyPr>
          <a:lstStyle/>
          <a:p>
            <a:pPr algn="ctr" defTabSz="685749">
              <a:defRPr/>
            </a:pPr>
            <a:r>
              <a:rPr lang="en-US" sz="800" dirty="0">
                <a:solidFill>
                  <a:srgbClr val="003BC9"/>
                </a:solidFill>
                <a:ea typeface="IBM Plex Sans" charset="0"/>
                <a:cs typeface="Arial" panose="020B0604020202020204" pitchFamily="34" charset="0"/>
                <a:sym typeface="Helvetica Neue"/>
              </a:rPr>
              <a:t>Bank</a:t>
            </a:r>
          </a:p>
        </p:txBody>
      </p:sp>
      <p:pic>
        <p:nvPicPr>
          <p:cNvPr id="1026" name="Picture 2" descr="https://static.thenounproject.com/png/1840826-200.png">
            <a:extLst>
              <a:ext uri="{FF2B5EF4-FFF2-40B4-BE49-F238E27FC236}">
                <a16:creationId xmlns:a16="http://schemas.microsoft.com/office/drawing/2014/main" id="{B33D0F80-AE8F-994C-95A0-2214552A8AD4}"/>
              </a:ext>
            </a:extLst>
          </p:cNvPr>
          <p:cNvPicPr>
            <a:picLocks noChangeAspect="1" noChangeArrowheads="1"/>
          </p:cNvPicPr>
          <p:nvPr/>
        </p:nvPicPr>
        <p:blipFill>
          <a:blip r:embed="rId17">
            <a:duotone>
              <a:schemeClr val="bg2">
                <a:shade val="45000"/>
                <a:satMod val="135000"/>
              </a:schemeClr>
              <a:prstClr val="white"/>
            </a:duotone>
            <a:extLst>
              <a:ext uri="{BEBA8EAE-BF5A-486C-A8C5-ECC9F3942E4B}">
                <a14:imgProps xmlns:a14="http://schemas.microsoft.com/office/drawing/2010/main">
                  <a14:imgLayer>
                    <a14:imgEffect>
                      <a14:colorTemperature colorTemp="112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503635" y="3046182"/>
            <a:ext cx="364105" cy="364105"/>
          </a:xfrm>
          <a:prstGeom prst="rect">
            <a:avLst/>
          </a:prstGeom>
          <a:noFill/>
          <a:extLst>
            <a:ext uri="{909E8E84-426E-40DD-AFC4-6F175D3DCCD1}">
              <a14:hiddenFill xmlns:a14="http://schemas.microsoft.com/office/drawing/2010/main">
                <a:solidFill>
                  <a:srgbClr val="FFFFFF"/>
                </a:solidFill>
              </a14:hiddenFill>
            </a:ext>
          </a:extLst>
        </p:spPr>
      </p:pic>
      <p:sp>
        <p:nvSpPr>
          <p:cNvPr id="217" name="TextBox 216">
            <a:extLst>
              <a:ext uri="{FF2B5EF4-FFF2-40B4-BE49-F238E27FC236}">
                <a16:creationId xmlns:a16="http://schemas.microsoft.com/office/drawing/2014/main" id="{C3FB2AD6-AB11-4449-A107-380BB4159569}"/>
              </a:ext>
            </a:extLst>
          </p:cNvPr>
          <p:cNvSpPr txBox="1"/>
          <p:nvPr/>
        </p:nvSpPr>
        <p:spPr>
          <a:xfrm>
            <a:off x="7679348" y="2586107"/>
            <a:ext cx="700917" cy="215444"/>
          </a:xfrm>
          <a:prstGeom prst="rect">
            <a:avLst/>
          </a:prstGeom>
          <a:noFill/>
        </p:spPr>
        <p:txBody>
          <a:bodyPr wrap="square" rtlCol="0">
            <a:spAutoFit/>
          </a:bodyPr>
          <a:lstStyle/>
          <a:p>
            <a:pPr algn="ctr" defTabSz="685749">
              <a:defRPr/>
            </a:pPr>
            <a:r>
              <a:rPr lang="en-US" sz="800" dirty="0">
                <a:solidFill>
                  <a:srgbClr val="003BC9"/>
                </a:solidFill>
                <a:latin typeface="Arial" panose="020B0604020202020204" pitchFamily="34" charset="0"/>
                <a:ea typeface="IBM Plex Sans" charset="0"/>
                <a:cs typeface="Arial" panose="020B0604020202020204" pitchFamily="34" charset="0"/>
                <a:sym typeface="Helvetica Neue"/>
              </a:rPr>
              <a:t>Regulator</a:t>
            </a:r>
          </a:p>
        </p:txBody>
      </p:sp>
      <p:pic>
        <p:nvPicPr>
          <p:cNvPr id="218" name="Picture 217">
            <a:extLst>
              <a:ext uri="{FF2B5EF4-FFF2-40B4-BE49-F238E27FC236}">
                <a16:creationId xmlns:a16="http://schemas.microsoft.com/office/drawing/2014/main" id="{C8372947-D526-ED45-A2F8-6BF79A2586D5}"/>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097354" y="923111"/>
            <a:ext cx="242796" cy="242796"/>
          </a:xfrm>
          <a:prstGeom prst="rect">
            <a:avLst/>
          </a:prstGeom>
        </p:spPr>
      </p:pic>
      <p:sp>
        <p:nvSpPr>
          <p:cNvPr id="219" name="TextBox 218">
            <a:extLst>
              <a:ext uri="{FF2B5EF4-FFF2-40B4-BE49-F238E27FC236}">
                <a16:creationId xmlns:a16="http://schemas.microsoft.com/office/drawing/2014/main" id="{93E00188-4FED-8C41-8C40-FE62283CF055}"/>
              </a:ext>
            </a:extLst>
          </p:cNvPr>
          <p:cNvSpPr txBox="1"/>
          <p:nvPr/>
        </p:nvSpPr>
        <p:spPr>
          <a:xfrm>
            <a:off x="6921120" y="652817"/>
            <a:ext cx="851708" cy="215444"/>
          </a:xfrm>
          <a:prstGeom prst="rect">
            <a:avLst/>
          </a:prstGeom>
          <a:noFill/>
        </p:spPr>
        <p:txBody>
          <a:bodyPr wrap="square" rtlCol="0">
            <a:spAutoFit/>
          </a:bodyPr>
          <a:lstStyle/>
          <a:p>
            <a:pPr algn="ctr" defTabSz="685749">
              <a:defRPr/>
            </a:pPr>
            <a:r>
              <a:rPr lang="en-US" sz="800" dirty="0">
                <a:solidFill>
                  <a:srgbClr val="003BC9"/>
                </a:solidFill>
                <a:latin typeface="Arial" panose="020B0604020202020204" pitchFamily="34" charset="0"/>
                <a:ea typeface="IBM Plex Sans" charset="0"/>
                <a:cs typeface="Arial" panose="020B0604020202020204" pitchFamily="34" charset="0"/>
                <a:sym typeface="Helvetica Neue"/>
              </a:rPr>
              <a:t>Manufacturer</a:t>
            </a:r>
          </a:p>
        </p:txBody>
      </p:sp>
      <p:pic>
        <p:nvPicPr>
          <p:cNvPr id="1028" name="Picture 4" descr="https://static.thenounproject.com/png/1421819-200.png">
            <a:extLst>
              <a:ext uri="{FF2B5EF4-FFF2-40B4-BE49-F238E27FC236}">
                <a16:creationId xmlns:a16="http://schemas.microsoft.com/office/drawing/2014/main" id="{FDE39F71-0208-7D44-B2B7-DBC513969A8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335600" y="2794353"/>
            <a:ext cx="266291" cy="266291"/>
          </a:xfrm>
          <a:prstGeom prst="rect">
            <a:avLst/>
          </a:prstGeom>
          <a:noFill/>
          <a:extLst>
            <a:ext uri="{909E8E84-426E-40DD-AFC4-6F175D3DCCD1}">
              <a14:hiddenFill xmlns:a14="http://schemas.microsoft.com/office/drawing/2010/main">
                <a:solidFill>
                  <a:srgbClr val="FFFFFF"/>
                </a:solidFill>
              </a14:hiddenFill>
            </a:ext>
          </a:extLst>
        </p:spPr>
      </p:pic>
      <p:sp>
        <p:nvSpPr>
          <p:cNvPr id="220" name="TextBox 219">
            <a:extLst>
              <a:ext uri="{FF2B5EF4-FFF2-40B4-BE49-F238E27FC236}">
                <a16:creationId xmlns:a16="http://schemas.microsoft.com/office/drawing/2014/main" id="{3644C269-761C-4242-8693-F4DD2AAAEA36}"/>
              </a:ext>
            </a:extLst>
          </p:cNvPr>
          <p:cNvSpPr txBox="1"/>
          <p:nvPr/>
        </p:nvSpPr>
        <p:spPr>
          <a:xfrm>
            <a:off x="7147100" y="3123827"/>
            <a:ext cx="700917" cy="215444"/>
          </a:xfrm>
          <a:prstGeom prst="rect">
            <a:avLst/>
          </a:prstGeom>
          <a:noFill/>
        </p:spPr>
        <p:txBody>
          <a:bodyPr wrap="square" rtlCol="0">
            <a:spAutoFit/>
          </a:bodyPr>
          <a:lstStyle/>
          <a:p>
            <a:pPr algn="ctr" defTabSz="685749">
              <a:defRPr/>
            </a:pPr>
            <a:r>
              <a:rPr lang="en-US" sz="800" dirty="0">
                <a:solidFill>
                  <a:srgbClr val="003BC9"/>
                </a:solidFill>
                <a:latin typeface="Arial" panose="020B0604020202020204" pitchFamily="34" charset="0"/>
                <a:ea typeface="IBM Plex Sans" charset="0"/>
                <a:cs typeface="Arial" panose="020B0604020202020204" pitchFamily="34" charset="0"/>
                <a:sym typeface="Helvetica Neue"/>
              </a:rPr>
              <a:t>Distribution</a:t>
            </a:r>
          </a:p>
        </p:txBody>
      </p:sp>
      <p:sp>
        <p:nvSpPr>
          <p:cNvPr id="221" name="TextBox 220">
            <a:extLst>
              <a:ext uri="{FF2B5EF4-FFF2-40B4-BE49-F238E27FC236}">
                <a16:creationId xmlns:a16="http://schemas.microsoft.com/office/drawing/2014/main" id="{78337CA8-714D-104B-9E65-9940961ADE5F}"/>
              </a:ext>
            </a:extLst>
          </p:cNvPr>
          <p:cNvSpPr txBox="1"/>
          <p:nvPr/>
        </p:nvSpPr>
        <p:spPr>
          <a:xfrm>
            <a:off x="6445436" y="2843433"/>
            <a:ext cx="700917" cy="338554"/>
          </a:xfrm>
          <a:prstGeom prst="rect">
            <a:avLst/>
          </a:prstGeom>
          <a:noFill/>
        </p:spPr>
        <p:txBody>
          <a:bodyPr wrap="square" rtlCol="0">
            <a:spAutoFit/>
          </a:bodyPr>
          <a:lstStyle/>
          <a:p>
            <a:pPr algn="ctr" defTabSz="685749">
              <a:defRPr/>
            </a:pPr>
            <a:r>
              <a:rPr lang="en-US" sz="800" dirty="0">
                <a:solidFill>
                  <a:srgbClr val="003BC9"/>
                </a:solidFill>
                <a:latin typeface="Arial" panose="020B0604020202020204" pitchFamily="34" charset="0"/>
                <a:ea typeface="IBM Plex Sans" charset="0"/>
                <a:cs typeface="Arial" panose="020B0604020202020204" pitchFamily="34" charset="0"/>
                <a:sym typeface="Helvetica Neue"/>
              </a:rPr>
              <a:t>Merchant Bank</a:t>
            </a:r>
          </a:p>
        </p:txBody>
      </p:sp>
      <p:sp>
        <p:nvSpPr>
          <p:cNvPr id="223" name="Oval 222">
            <a:extLst>
              <a:ext uri="{FF2B5EF4-FFF2-40B4-BE49-F238E27FC236}">
                <a16:creationId xmlns:a16="http://schemas.microsoft.com/office/drawing/2014/main" id="{24AC7E9C-8BC9-8247-A265-7D3AEC93B481}"/>
              </a:ext>
            </a:extLst>
          </p:cNvPr>
          <p:cNvSpPr/>
          <p:nvPr/>
        </p:nvSpPr>
        <p:spPr>
          <a:xfrm>
            <a:off x="7468638" y="1161903"/>
            <a:ext cx="334732" cy="334732"/>
          </a:xfrm>
          <a:prstGeom prst="ellipse">
            <a:avLst/>
          </a:prstGeom>
          <a:solidFill>
            <a:srgbClr val="FFFFFF">
              <a:lumMod val="75000"/>
            </a:srgbClr>
          </a:solidFill>
        </p:spPr>
        <p:txBody>
          <a:bodyPr wrap="square" lIns="0" tIns="0" rIns="0" bIns="0" rtlCol="0" anchor="ctr">
            <a:noAutofit/>
          </a:bodyPr>
          <a:lstStyle/>
          <a:p>
            <a:pPr algn="ctr" defTabSz="685783">
              <a:defRPr/>
            </a:pPr>
            <a:endParaRPr lang="en-US" sz="1200" kern="0" dirty="0" err="1">
              <a:solidFill>
                <a:srgbClr val="FFFFFF"/>
              </a:solidFill>
              <a:latin typeface="Arial" panose="020B0604020202020204" pitchFamily="34" charset="0"/>
              <a:cs typeface="Arial"/>
            </a:endParaRPr>
          </a:p>
        </p:txBody>
      </p:sp>
      <p:sp>
        <p:nvSpPr>
          <p:cNvPr id="225" name="TextBox 224">
            <a:extLst>
              <a:ext uri="{FF2B5EF4-FFF2-40B4-BE49-F238E27FC236}">
                <a16:creationId xmlns:a16="http://schemas.microsoft.com/office/drawing/2014/main" id="{32AF9CB2-BEBF-2945-AC01-384E6E61BC95}"/>
              </a:ext>
            </a:extLst>
          </p:cNvPr>
          <p:cNvSpPr txBox="1"/>
          <p:nvPr/>
        </p:nvSpPr>
        <p:spPr>
          <a:xfrm>
            <a:off x="7636005" y="1053239"/>
            <a:ext cx="753964" cy="215444"/>
          </a:xfrm>
          <a:prstGeom prst="rect">
            <a:avLst/>
          </a:prstGeom>
          <a:noFill/>
        </p:spPr>
        <p:txBody>
          <a:bodyPr wrap="square" rtlCol="0">
            <a:spAutoFit/>
          </a:bodyPr>
          <a:lstStyle/>
          <a:p>
            <a:pPr algn="ctr" defTabSz="685749">
              <a:defRPr/>
            </a:pPr>
            <a:r>
              <a:rPr lang="en-US" sz="800" dirty="0">
                <a:solidFill>
                  <a:srgbClr val="003BC9"/>
                </a:solidFill>
                <a:latin typeface="Arial" panose="020B0604020202020204" pitchFamily="34" charset="0"/>
                <a:ea typeface="IBM Plex Sans" charset="0"/>
                <a:cs typeface="Arial" panose="020B0604020202020204" pitchFamily="34" charset="0"/>
                <a:sym typeface="Helvetica Neue"/>
              </a:rPr>
              <a:t>Importer</a:t>
            </a:r>
          </a:p>
        </p:txBody>
      </p:sp>
      <p:cxnSp>
        <p:nvCxnSpPr>
          <p:cNvPr id="226" name="Straight Connector 225">
            <a:extLst>
              <a:ext uri="{FF2B5EF4-FFF2-40B4-BE49-F238E27FC236}">
                <a16:creationId xmlns:a16="http://schemas.microsoft.com/office/drawing/2014/main" id="{C081858A-F9F9-5B49-91CF-8B8F018C7D9C}"/>
              </a:ext>
            </a:extLst>
          </p:cNvPr>
          <p:cNvCxnSpPr>
            <a:cxnSpLocks/>
            <a:endCxn id="223" idx="3"/>
          </p:cNvCxnSpPr>
          <p:nvPr/>
        </p:nvCxnSpPr>
        <p:spPr>
          <a:xfrm flipV="1">
            <a:off x="7199322" y="1447616"/>
            <a:ext cx="318336" cy="358115"/>
          </a:xfrm>
          <a:prstGeom prst="line">
            <a:avLst/>
          </a:prstGeom>
          <a:noFill/>
          <a:ln w="9525" cap="flat" cmpd="sng" algn="ctr">
            <a:solidFill>
              <a:srgbClr val="FFFFFF">
                <a:lumMod val="75000"/>
              </a:srgbClr>
            </a:solidFill>
            <a:prstDash val="sysDot"/>
            <a:miter lim="800000"/>
          </a:ln>
          <a:effectLst/>
        </p:spPr>
      </p:cxnSp>
      <p:pic>
        <p:nvPicPr>
          <p:cNvPr id="1030" name="Picture 6" descr="https://static.thenounproject.com/png/551954-200.png">
            <a:extLst>
              <a:ext uri="{FF2B5EF4-FFF2-40B4-BE49-F238E27FC236}">
                <a16:creationId xmlns:a16="http://schemas.microsoft.com/office/drawing/2014/main" id="{A2700DFB-B6F5-5947-85C3-697B4DD38F7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527534" y="1201761"/>
            <a:ext cx="259732" cy="259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833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424E4B-0079-4CF5-B198-56F881907A44}"/>
              </a:ext>
            </a:extLst>
          </p:cNvPr>
          <p:cNvPicPr>
            <a:picLocks noChangeAspect="1"/>
          </p:cNvPicPr>
          <p:nvPr/>
        </p:nvPicPr>
        <p:blipFill rotWithShape="1">
          <a:blip r:embed="rId3"/>
          <a:srcRect b="107"/>
          <a:stretch/>
        </p:blipFill>
        <p:spPr>
          <a:xfrm>
            <a:off x="0" y="-3263"/>
            <a:ext cx="9196466" cy="5146763"/>
          </a:xfrm>
          <a:prstGeom prst="rect">
            <a:avLst/>
          </a:prstGeom>
        </p:spPr>
      </p:pic>
      <p:sp>
        <p:nvSpPr>
          <p:cNvPr id="4" name="Rectangle 3">
            <a:extLst>
              <a:ext uri="{FF2B5EF4-FFF2-40B4-BE49-F238E27FC236}">
                <a16:creationId xmlns:a16="http://schemas.microsoft.com/office/drawing/2014/main" id="{B53B951E-9DB2-41E8-B086-94DF196091F4}"/>
              </a:ext>
            </a:extLst>
          </p:cNvPr>
          <p:cNvSpPr/>
          <p:nvPr/>
        </p:nvSpPr>
        <p:spPr>
          <a:xfrm>
            <a:off x="0" y="-3264"/>
            <a:ext cx="9196466" cy="5146763"/>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p>
        </p:txBody>
      </p:sp>
      <p:sp>
        <p:nvSpPr>
          <p:cNvPr id="10" name="Text Placeholder 2">
            <a:extLst>
              <a:ext uri="{FF2B5EF4-FFF2-40B4-BE49-F238E27FC236}">
                <a16:creationId xmlns:a16="http://schemas.microsoft.com/office/drawing/2014/main" id="{88A854AE-51BC-4620-96BF-7EAC12E5908E}"/>
              </a:ext>
            </a:extLst>
          </p:cNvPr>
          <p:cNvSpPr txBox="1">
            <a:spLocks/>
          </p:cNvSpPr>
          <p:nvPr/>
        </p:nvSpPr>
        <p:spPr>
          <a:xfrm>
            <a:off x="267717" y="87886"/>
            <a:ext cx="6555647" cy="609896"/>
          </a:xfrm>
          <a:prstGeom prst="rect">
            <a:avLst/>
          </a:prstGeom>
        </p:spPr>
        <p:txBody>
          <a:bodyPr vert="horz" lIns="91440" tIns="45720" rIns="91440" bIns="45720" rtlCol="0">
            <a:noAutofit/>
          </a:bodyPr>
          <a:lstStyle>
            <a:lvl1pPr marL="171450" indent="-171450" algn="l" defTabSz="457200" rtl="0" eaLnBrk="1" latinLnBrk="0" hangingPunct="1">
              <a:spcBef>
                <a:spcPct val="20000"/>
              </a:spcBef>
              <a:buFont typeface="Arial"/>
              <a:buChar char="•"/>
              <a:defRPr sz="1200" kern="1200" baseline="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457189">
              <a:buNone/>
            </a:pPr>
            <a:r>
              <a:rPr lang="en-GB" sz="2400" dirty="0">
                <a:solidFill>
                  <a:srgbClr val="0064FF"/>
                </a:solidFill>
                <a:latin typeface="Arial" panose="020B0604020202020204" pitchFamily="34" charset="0"/>
              </a:rPr>
              <a:t>Blockchain builds on basic business concepts</a:t>
            </a:r>
            <a:endParaRPr lang="en-US" sz="2400" dirty="0">
              <a:solidFill>
                <a:srgbClr val="0064FF"/>
              </a:solidFill>
              <a:latin typeface="Arial" panose="020B0604020202020204" pitchFamily="34" charset="0"/>
            </a:endParaRPr>
          </a:p>
        </p:txBody>
      </p:sp>
      <p:pic>
        <p:nvPicPr>
          <p:cNvPr id="2" name="Picture 1">
            <a:extLst>
              <a:ext uri="{FF2B5EF4-FFF2-40B4-BE49-F238E27FC236}">
                <a16:creationId xmlns:a16="http://schemas.microsoft.com/office/drawing/2014/main" id="{EF54BC8A-8426-4FCF-8B34-8CB027B66120}"/>
              </a:ext>
            </a:extLst>
          </p:cNvPr>
          <p:cNvPicPr>
            <a:picLocks noChangeAspect="1"/>
          </p:cNvPicPr>
          <p:nvPr/>
        </p:nvPicPr>
        <p:blipFill>
          <a:blip r:embed="rId4"/>
          <a:stretch>
            <a:fillRect/>
          </a:stretch>
        </p:blipFill>
        <p:spPr>
          <a:xfrm>
            <a:off x="4498619" y="1187470"/>
            <a:ext cx="4637810" cy="2473217"/>
          </a:xfrm>
          <a:prstGeom prst="rect">
            <a:avLst/>
          </a:prstGeom>
        </p:spPr>
      </p:pic>
      <p:sp>
        <p:nvSpPr>
          <p:cNvPr id="3" name="Rectangle 2">
            <a:extLst>
              <a:ext uri="{FF2B5EF4-FFF2-40B4-BE49-F238E27FC236}">
                <a16:creationId xmlns:a16="http://schemas.microsoft.com/office/drawing/2014/main" id="{B0CC1611-8D0D-4A48-A5BF-D4C58FE93B52}"/>
              </a:ext>
            </a:extLst>
          </p:cNvPr>
          <p:cNvSpPr/>
          <p:nvPr/>
        </p:nvSpPr>
        <p:spPr>
          <a:xfrm>
            <a:off x="267717" y="879893"/>
            <a:ext cx="4940885" cy="2247538"/>
          </a:xfrm>
          <a:prstGeom prst="rect">
            <a:avLst/>
          </a:prstGeom>
        </p:spPr>
        <p:txBody>
          <a:bodyPr wrap="square">
            <a:spAutoFit/>
          </a:bodyPr>
          <a:lstStyle/>
          <a:p>
            <a:pPr marL="285743" lvl="1" indent="-285743" fontAlgn="base">
              <a:lnSpc>
                <a:spcPct val="150000"/>
              </a:lnSpc>
              <a:spcBef>
                <a:spcPct val="5000"/>
              </a:spcBef>
              <a:spcAft>
                <a:spcPct val="5000"/>
              </a:spcAft>
              <a:buFont typeface="Arial" panose="020B0604020202020204" pitchFamily="34" charset="0"/>
              <a:buChar char="•"/>
              <a:defRPr/>
            </a:pPr>
            <a:r>
              <a:rPr lang="en-US" sz="1500" b="1" dirty="0">
                <a:solidFill>
                  <a:srgbClr val="053BC8"/>
                </a:solidFill>
                <a:latin typeface="Arial" panose="020B0604020202020204" pitchFamily="34" charset="0"/>
                <a:cs typeface="Arial" charset="0"/>
              </a:rPr>
              <a:t>Business Networks </a:t>
            </a:r>
            <a:r>
              <a:rPr lang="en-US" sz="1500" dirty="0">
                <a:solidFill>
                  <a:srgbClr val="053BC8"/>
                </a:solidFill>
                <a:latin typeface="Arial" panose="020B0604020202020204" pitchFamily="34" charset="0"/>
                <a:cs typeface="Arial" charset="0"/>
              </a:rPr>
              <a:t>connect businesses</a:t>
            </a:r>
          </a:p>
          <a:p>
            <a:pPr marL="285743" lvl="1" indent="-285743" fontAlgn="base">
              <a:lnSpc>
                <a:spcPct val="150000"/>
              </a:lnSpc>
              <a:spcBef>
                <a:spcPct val="5000"/>
              </a:spcBef>
              <a:spcAft>
                <a:spcPct val="5000"/>
              </a:spcAft>
              <a:buFont typeface="Arial" panose="020B0604020202020204" pitchFamily="34" charset="0"/>
              <a:buChar char="•"/>
              <a:defRPr/>
            </a:pPr>
            <a:r>
              <a:rPr lang="en-US" sz="1500" b="1" dirty="0">
                <a:solidFill>
                  <a:srgbClr val="053BC8"/>
                </a:solidFill>
                <a:latin typeface="Arial" panose="020B0604020202020204" pitchFamily="34" charset="0"/>
                <a:cs typeface="Arial" charset="0"/>
              </a:rPr>
              <a:t>Participants</a:t>
            </a:r>
            <a:r>
              <a:rPr lang="en-US" sz="1500" dirty="0">
                <a:solidFill>
                  <a:srgbClr val="053BC8"/>
                </a:solidFill>
                <a:latin typeface="Arial" panose="020B0604020202020204" pitchFamily="34" charset="0"/>
                <a:cs typeface="Arial" charset="0"/>
              </a:rPr>
              <a:t> with Identity</a:t>
            </a:r>
          </a:p>
          <a:p>
            <a:pPr marL="285743" lvl="1" indent="-285743" fontAlgn="base">
              <a:lnSpc>
                <a:spcPct val="150000"/>
              </a:lnSpc>
              <a:spcBef>
                <a:spcPct val="5000"/>
              </a:spcBef>
              <a:spcAft>
                <a:spcPct val="5000"/>
              </a:spcAft>
              <a:buFont typeface="Arial" panose="020B0604020202020204" pitchFamily="34" charset="0"/>
              <a:buChar char="•"/>
              <a:defRPr/>
            </a:pPr>
            <a:r>
              <a:rPr lang="en-US" sz="1500" b="1" dirty="0">
                <a:solidFill>
                  <a:srgbClr val="053BC8"/>
                </a:solidFill>
                <a:latin typeface="Arial" panose="020B0604020202020204" pitchFamily="34" charset="0"/>
                <a:cs typeface="Arial" charset="0"/>
              </a:rPr>
              <a:t>Assets</a:t>
            </a:r>
            <a:r>
              <a:rPr lang="en-US" sz="1500" dirty="0">
                <a:solidFill>
                  <a:srgbClr val="053BC8"/>
                </a:solidFill>
                <a:latin typeface="Arial" panose="020B0604020202020204" pitchFamily="34" charset="0"/>
                <a:cs typeface="Arial" charset="0"/>
              </a:rPr>
              <a:t> flow over business networks</a:t>
            </a:r>
          </a:p>
          <a:p>
            <a:pPr marL="285743" lvl="1" indent="-285743" fontAlgn="base">
              <a:lnSpc>
                <a:spcPct val="150000"/>
              </a:lnSpc>
              <a:spcBef>
                <a:spcPct val="5000"/>
              </a:spcBef>
              <a:spcAft>
                <a:spcPct val="5000"/>
              </a:spcAft>
              <a:buFont typeface="Arial" panose="020B0604020202020204" pitchFamily="34" charset="0"/>
              <a:buChar char="•"/>
              <a:defRPr/>
            </a:pPr>
            <a:r>
              <a:rPr lang="en-US" sz="1500" b="1" dirty="0">
                <a:solidFill>
                  <a:srgbClr val="053BC8"/>
                </a:solidFill>
                <a:latin typeface="Arial" panose="020B0604020202020204" pitchFamily="34" charset="0"/>
                <a:cs typeface="Arial" charset="0"/>
              </a:rPr>
              <a:t>Transactions</a:t>
            </a:r>
            <a:r>
              <a:rPr lang="en-US" sz="1500" dirty="0">
                <a:solidFill>
                  <a:srgbClr val="053BC8"/>
                </a:solidFill>
                <a:latin typeface="Arial" panose="020B0604020202020204" pitchFamily="34" charset="0"/>
                <a:cs typeface="Arial" charset="0"/>
              </a:rPr>
              <a:t> describe asset exchange</a:t>
            </a:r>
          </a:p>
          <a:p>
            <a:pPr marL="285743" lvl="1" indent="-285743" fontAlgn="base">
              <a:lnSpc>
                <a:spcPct val="150000"/>
              </a:lnSpc>
              <a:spcBef>
                <a:spcPct val="5000"/>
              </a:spcBef>
              <a:spcAft>
                <a:spcPct val="5000"/>
              </a:spcAft>
              <a:buFont typeface="Arial" panose="020B0604020202020204" pitchFamily="34" charset="0"/>
              <a:buChar char="•"/>
              <a:defRPr/>
            </a:pPr>
            <a:r>
              <a:rPr lang="en-US" sz="1500" b="1" dirty="0">
                <a:solidFill>
                  <a:srgbClr val="053BC8"/>
                </a:solidFill>
                <a:latin typeface="Arial" panose="020B0604020202020204" pitchFamily="34" charset="0"/>
                <a:cs typeface="Arial" charset="0"/>
              </a:rPr>
              <a:t>Contracts</a:t>
            </a:r>
            <a:r>
              <a:rPr lang="en-US" sz="1500" dirty="0">
                <a:solidFill>
                  <a:srgbClr val="053BC8"/>
                </a:solidFill>
                <a:latin typeface="Arial" panose="020B0604020202020204" pitchFamily="34" charset="0"/>
                <a:cs typeface="Arial" charset="0"/>
              </a:rPr>
              <a:t> underpin transactions</a:t>
            </a:r>
          </a:p>
          <a:p>
            <a:pPr marL="285743" lvl="1" indent="-285743" fontAlgn="base">
              <a:lnSpc>
                <a:spcPct val="150000"/>
              </a:lnSpc>
              <a:spcBef>
                <a:spcPct val="5000"/>
              </a:spcBef>
              <a:spcAft>
                <a:spcPct val="5000"/>
              </a:spcAft>
              <a:buFont typeface="Arial" panose="020B0604020202020204" pitchFamily="34" charset="0"/>
              <a:buChar char="•"/>
              <a:defRPr/>
            </a:pPr>
            <a:r>
              <a:rPr lang="en-US" sz="1500" b="1" dirty="0">
                <a:solidFill>
                  <a:srgbClr val="053BC8"/>
                </a:solidFill>
                <a:latin typeface="Arial" panose="020B0604020202020204" pitchFamily="34" charset="0"/>
                <a:cs typeface="Arial" charset="0"/>
              </a:rPr>
              <a:t>The ledger </a:t>
            </a:r>
            <a:r>
              <a:rPr lang="en-US" sz="1500" dirty="0">
                <a:solidFill>
                  <a:srgbClr val="053BC8"/>
                </a:solidFill>
                <a:latin typeface="Arial" panose="020B0604020202020204" pitchFamily="34" charset="0"/>
                <a:cs typeface="Arial" charset="0"/>
              </a:rPr>
              <a:t>is a log of transactions</a:t>
            </a:r>
          </a:p>
        </p:txBody>
      </p:sp>
      <p:sp>
        <p:nvSpPr>
          <p:cNvPr id="461" name="TextBox 460">
            <a:extLst>
              <a:ext uri="{FF2B5EF4-FFF2-40B4-BE49-F238E27FC236}">
                <a16:creationId xmlns:a16="http://schemas.microsoft.com/office/drawing/2014/main" id="{F1BDD4C9-8234-42C0-997F-57FF0EDE9C40}"/>
              </a:ext>
            </a:extLst>
          </p:cNvPr>
          <p:cNvSpPr txBox="1"/>
          <p:nvPr/>
        </p:nvSpPr>
        <p:spPr>
          <a:xfrm>
            <a:off x="1284555" y="4150375"/>
            <a:ext cx="6627354" cy="707886"/>
          </a:xfrm>
          <a:prstGeom prst="rect">
            <a:avLst/>
          </a:prstGeom>
          <a:noFill/>
        </p:spPr>
        <p:txBody>
          <a:bodyPr wrap="square" rtlCol="0">
            <a:spAutoFit/>
          </a:bodyPr>
          <a:lstStyle/>
          <a:p>
            <a:pPr algn="ctr"/>
            <a:r>
              <a:rPr lang="en-GB" sz="2000" dirty="0">
                <a:solidFill>
                  <a:schemeClr val="accent4"/>
                </a:solidFill>
                <a:latin typeface="Arial" panose="020B0604020202020204" pitchFamily="34" charset="0"/>
                <a:cs typeface="Arial" charset="0"/>
              </a:rPr>
              <a:t>Blockchain provides an</a:t>
            </a:r>
            <a:br>
              <a:rPr lang="en-GB" sz="2000" dirty="0">
                <a:solidFill>
                  <a:schemeClr val="accent4"/>
                </a:solidFill>
                <a:latin typeface="Arial" panose="020B0604020202020204" pitchFamily="34" charset="0"/>
                <a:cs typeface="Arial" charset="0"/>
              </a:rPr>
            </a:br>
            <a:r>
              <a:rPr lang="en-GB" sz="2000" dirty="0">
                <a:solidFill>
                  <a:schemeClr val="accent4"/>
                </a:solidFill>
                <a:latin typeface="Arial" panose="020B0604020202020204" pitchFamily="34" charset="0"/>
                <a:cs typeface="Arial" charset="0"/>
              </a:rPr>
              <a:t>immutable, shared, replicated ledger</a:t>
            </a:r>
          </a:p>
        </p:txBody>
      </p:sp>
    </p:spTree>
    <p:extLst>
      <p:ext uri="{BB962C8B-B14F-4D97-AF65-F5344CB8AC3E}">
        <p14:creationId xmlns:p14="http://schemas.microsoft.com/office/powerpoint/2010/main" val="1435757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4CE0C-B530-2B4E-9212-9BF40780698B}"/>
              </a:ext>
            </a:extLst>
          </p:cNvPr>
          <p:cNvSpPr>
            <a:spLocks noGrp="1"/>
          </p:cNvSpPr>
          <p:nvPr>
            <p:ph type="title"/>
          </p:nvPr>
        </p:nvSpPr>
        <p:spPr/>
        <p:txBody>
          <a:bodyPr>
            <a:normAutofit fontScale="90000"/>
          </a:bodyPr>
          <a:lstStyle/>
          <a:p>
            <a:endParaRPr lang="sv-SE"/>
          </a:p>
        </p:txBody>
      </p:sp>
      <p:sp>
        <p:nvSpPr>
          <p:cNvPr id="3" name="Slide Number Placeholder 2">
            <a:extLst>
              <a:ext uri="{FF2B5EF4-FFF2-40B4-BE49-F238E27FC236}">
                <a16:creationId xmlns:a16="http://schemas.microsoft.com/office/drawing/2014/main" id="{A7E36A45-533B-5F4E-A520-6C508813E3D4}"/>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smtClean="0">
                <a:solidFill>
                  <a:srgbClr val="434343"/>
                </a:solidFill>
                <a:latin typeface="Arial"/>
                <a:ea typeface="Arial"/>
                <a:cs typeface="Arial"/>
                <a:sym typeface="Arial"/>
              </a:rPr>
              <a:t>12</a:t>
            </a:fld>
            <a:endParaRPr lang="en-US" sz="1000" b="0" i="0" u="none" strike="noStrike" cap="none">
              <a:solidFill>
                <a:srgbClr val="434343"/>
              </a:solidFill>
              <a:latin typeface="Arial"/>
              <a:ea typeface="Arial"/>
              <a:cs typeface="Arial"/>
              <a:sym typeface="Arial"/>
            </a:endParaRPr>
          </a:p>
        </p:txBody>
      </p:sp>
      <p:sp>
        <p:nvSpPr>
          <p:cNvPr id="4" name="Text Placeholder 3">
            <a:extLst>
              <a:ext uri="{FF2B5EF4-FFF2-40B4-BE49-F238E27FC236}">
                <a16:creationId xmlns:a16="http://schemas.microsoft.com/office/drawing/2014/main" id="{B24D2115-EFD7-0047-93D0-E9200A4DE8BC}"/>
              </a:ext>
            </a:extLst>
          </p:cNvPr>
          <p:cNvSpPr>
            <a:spLocks noGrp="1"/>
          </p:cNvSpPr>
          <p:nvPr>
            <p:ph type="body" idx="1"/>
          </p:nvPr>
        </p:nvSpPr>
        <p:spPr/>
        <p:txBody>
          <a:bodyPr/>
          <a:lstStyle/>
          <a:p>
            <a:endParaRPr lang="sv-SE"/>
          </a:p>
        </p:txBody>
      </p:sp>
      <p:pic>
        <p:nvPicPr>
          <p:cNvPr id="6" name="Picture 5">
            <a:extLst>
              <a:ext uri="{FF2B5EF4-FFF2-40B4-BE49-F238E27FC236}">
                <a16:creationId xmlns:a16="http://schemas.microsoft.com/office/drawing/2014/main" id="{26E7C77D-52F8-0244-BC69-86493ACD415B}"/>
              </a:ext>
            </a:extLst>
          </p:cNvPr>
          <p:cNvPicPr>
            <a:picLocks noChangeAspect="1"/>
          </p:cNvPicPr>
          <p:nvPr/>
        </p:nvPicPr>
        <p:blipFill>
          <a:blip r:embed="rId2"/>
          <a:stretch>
            <a:fillRect/>
          </a:stretch>
        </p:blipFill>
        <p:spPr>
          <a:xfrm>
            <a:off x="311145" y="4470"/>
            <a:ext cx="8521149" cy="4435267"/>
          </a:xfrm>
          <a:prstGeom prst="rect">
            <a:avLst/>
          </a:prstGeom>
        </p:spPr>
      </p:pic>
      <p:sp>
        <p:nvSpPr>
          <p:cNvPr id="7" name="Rectangle 6">
            <a:extLst>
              <a:ext uri="{FF2B5EF4-FFF2-40B4-BE49-F238E27FC236}">
                <a16:creationId xmlns:a16="http://schemas.microsoft.com/office/drawing/2014/main" id="{FDD5A598-9A34-EA4B-92E1-9C9AC8473A18}"/>
              </a:ext>
            </a:extLst>
          </p:cNvPr>
          <p:cNvSpPr/>
          <p:nvPr/>
        </p:nvSpPr>
        <p:spPr>
          <a:xfrm>
            <a:off x="2165056" y="4537274"/>
            <a:ext cx="5888150" cy="400110"/>
          </a:xfrm>
          <a:prstGeom prst="rect">
            <a:avLst/>
          </a:prstGeom>
        </p:spPr>
        <p:txBody>
          <a:bodyPr wrap="none">
            <a:spAutoFit/>
          </a:bodyPr>
          <a:lstStyle/>
          <a:p>
            <a:r>
              <a:rPr lang="sv-SE" sz="2000" dirty="0" err="1"/>
              <a:t>https</a:t>
            </a:r>
            <a:r>
              <a:rPr lang="sv-SE" sz="2000" dirty="0"/>
              <a:t>://</a:t>
            </a:r>
            <a:r>
              <a:rPr lang="sv-SE" sz="2000" dirty="0" err="1"/>
              <a:t>www.youtube.com</a:t>
            </a:r>
            <a:r>
              <a:rPr lang="sv-SE" sz="2000" dirty="0"/>
              <a:t>/</a:t>
            </a:r>
            <a:r>
              <a:rPr lang="sv-SE" sz="2000" dirty="0" err="1"/>
              <a:t>watch?v</a:t>
            </a:r>
            <a:r>
              <a:rPr lang="sv-SE" sz="2000" dirty="0"/>
              <a:t>=-O3ouBdG3Xg</a:t>
            </a:r>
          </a:p>
        </p:txBody>
      </p:sp>
    </p:spTree>
    <p:extLst>
      <p:ext uri="{BB962C8B-B14F-4D97-AF65-F5344CB8AC3E}">
        <p14:creationId xmlns:p14="http://schemas.microsoft.com/office/powerpoint/2010/main" val="3352771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427A7D-FF7F-F847-9732-D9D5E0C07CAD}"/>
              </a:ext>
            </a:extLst>
          </p:cNvPr>
          <p:cNvSpPr>
            <a:spLocks noGrp="1"/>
          </p:cNvSpPr>
          <p:nvPr>
            <p:ph type="body" sz="quarter" idx="13"/>
          </p:nvPr>
        </p:nvSpPr>
        <p:spPr/>
        <p:txBody>
          <a:bodyPr/>
          <a:lstStyle/>
          <a:p>
            <a:r>
              <a:rPr lang="en-US" dirty="0"/>
              <a:t>Blockchain in 2018</a:t>
            </a:r>
          </a:p>
        </p:txBody>
      </p:sp>
      <p:sp>
        <p:nvSpPr>
          <p:cNvPr id="3" name="Text Placeholder 2">
            <a:extLst>
              <a:ext uri="{FF2B5EF4-FFF2-40B4-BE49-F238E27FC236}">
                <a16:creationId xmlns:a16="http://schemas.microsoft.com/office/drawing/2014/main" id="{0BB98EB7-7940-4B44-ADA0-C8745246F8BB}"/>
              </a:ext>
            </a:extLst>
          </p:cNvPr>
          <p:cNvSpPr>
            <a:spLocks noGrp="1"/>
          </p:cNvSpPr>
          <p:nvPr>
            <p:ph type="body" sz="quarter" idx="22"/>
          </p:nvPr>
        </p:nvSpPr>
        <p:spPr>
          <a:xfrm>
            <a:off x="361834" y="1664241"/>
            <a:ext cx="2531991" cy="1613018"/>
          </a:xfrm>
        </p:spPr>
        <p:txBody>
          <a:bodyPr>
            <a:noAutofit/>
          </a:bodyPr>
          <a:lstStyle/>
          <a:p>
            <a:r>
              <a:rPr lang="en-US" sz="1600" dirty="0">
                <a:solidFill>
                  <a:srgbClr val="053BC8"/>
                </a:solidFill>
              </a:rPr>
              <a:t>Bitcoin</a:t>
            </a:r>
          </a:p>
          <a:p>
            <a:r>
              <a:rPr lang="en-US" sz="1600" dirty="0">
                <a:solidFill>
                  <a:srgbClr val="053BC8"/>
                </a:solidFill>
              </a:rPr>
              <a:t>Ethereum</a:t>
            </a:r>
          </a:p>
          <a:p>
            <a:r>
              <a:rPr lang="en-US" sz="1600" dirty="0">
                <a:solidFill>
                  <a:srgbClr val="053BC8"/>
                </a:solidFill>
              </a:rPr>
              <a:t>Hyperledger</a:t>
            </a:r>
          </a:p>
          <a:p>
            <a:r>
              <a:rPr lang="en-US" sz="1600" dirty="0">
                <a:solidFill>
                  <a:srgbClr val="053BC8"/>
                </a:solidFill>
              </a:rPr>
              <a:t>CORDA</a:t>
            </a:r>
          </a:p>
          <a:p>
            <a:r>
              <a:rPr lang="en-US" sz="1600" dirty="0">
                <a:solidFill>
                  <a:srgbClr val="053BC8"/>
                </a:solidFill>
              </a:rPr>
              <a:t>Ripple</a:t>
            </a:r>
          </a:p>
          <a:p>
            <a:r>
              <a:rPr lang="en-US" sz="1600" dirty="0" err="1">
                <a:solidFill>
                  <a:srgbClr val="053BC8"/>
                </a:solidFill>
              </a:rPr>
              <a:t>BigChainDB</a:t>
            </a:r>
            <a:endParaRPr lang="en-US" sz="1600" dirty="0">
              <a:solidFill>
                <a:srgbClr val="053BC8"/>
              </a:solidFill>
            </a:endParaRPr>
          </a:p>
          <a:p>
            <a:r>
              <a:rPr lang="en-US" sz="1600" dirty="0">
                <a:solidFill>
                  <a:srgbClr val="053BC8"/>
                </a:solidFill>
              </a:rPr>
              <a:t>Quorum</a:t>
            </a:r>
          </a:p>
          <a:p>
            <a:r>
              <a:rPr lang="en-US" sz="1600" dirty="0">
                <a:solidFill>
                  <a:srgbClr val="053BC8"/>
                </a:solidFill>
              </a:rPr>
              <a:t>Stellar</a:t>
            </a:r>
          </a:p>
          <a:p>
            <a:r>
              <a:rPr lang="en-US" sz="1600" dirty="0">
                <a:solidFill>
                  <a:srgbClr val="053BC8"/>
                </a:solidFill>
              </a:rPr>
              <a:t>+++</a:t>
            </a:r>
          </a:p>
          <a:p>
            <a:pPr>
              <a:buFont typeface="Arial" panose="020B0604020202020204" pitchFamily="34" charset="0"/>
              <a:buChar char="•"/>
            </a:pPr>
            <a:endParaRPr lang="en-US" sz="1100" dirty="0">
              <a:solidFill>
                <a:srgbClr val="053BC8"/>
              </a:solidFill>
            </a:endParaRPr>
          </a:p>
        </p:txBody>
      </p:sp>
      <p:pic>
        <p:nvPicPr>
          <p:cNvPr id="1026" name="Picture 2" descr="https://static.thenounproject.com/png/1484629-200.png">
            <a:extLst>
              <a:ext uri="{FF2B5EF4-FFF2-40B4-BE49-F238E27FC236}">
                <a16:creationId xmlns:a16="http://schemas.microsoft.com/office/drawing/2014/main" id="{6A35FFCB-8F65-5943-A61C-5CD75D4811EC}"/>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47412" y="1018876"/>
            <a:ext cx="546100" cy="5461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C937A668-3CAD-164D-85AF-089CCF4CF53A}"/>
              </a:ext>
            </a:extLst>
          </p:cNvPr>
          <p:cNvSpPr/>
          <p:nvPr/>
        </p:nvSpPr>
        <p:spPr>
          <a:xfrm>
            <a:off x="667691" y="581057"/>
            <a:ext cx="1505541" cy="338554"/>
          </a:xfrm>
          <a:prstGeom prst="rect">
            <a:avLst/>
          </a:prstGeom>
        </p:spPr>
        <p:txBody>
          <a:bodyPr wrap="none">
            <a:spAutoFit/>
          </a:bodyPr>
          <a:lstStyle/>
          <a:p>
            <a:pPr lvl="0" algn="ctr">
              <a:spcBef>
                <a:spcPct val="20000"/>
              </a:spcBef>
            </a:pPr>
            <a:r>
              <a:rPr lang="en-US" sz="1600" b="1" dirty="0">
                <a:solidFill>
                  <a:srgbClr val="053BC8"/>
                </a:solidFill>
                <a:latin typeface="Arial" panose="020B0604020202020204" pitchFamily="34" charset="0"/>
                <a:cs typeface="Arial"/>
              </a:rPr>
              <a:t>Technologies</a:t>
            </a:r>
          </a:p>
        </p:txBody>
      </p:sp>
      <p:sp>
        <p:nvSpPr>
          <p:cNvPr id="5" name="Text Placeholder 2">
            <a:extLst>
              <a:ext uri="{FF2B5EF4-FFF2-40B4-BE49-F238E27FC236}">
                <a16:creationId xmlns:a16="http://schemas.microsoft.com/office/drawing/2014/main" id="{CDED8AA3-2E80-AB49-B143-3702FE2EE9DC}"/>
              </a:ext>
            </a:extLst>
          </p:cNvPr>
          <p:cNvSpPr txBox="1">
            <a:spLocks/>
          </p:cNvSpPr>
          <p:nvPr/>
        </p:nvSpPr>
        <p:spPr>
          <a:xfrm>
            <a:off x="5915323" y="1757970"/>
            <a:ext cx="2489080" cy="1613020"/>
          </a:xfrm>
          <a:prstGeom prst="rect">
            <a:avLst/>
          </a:prstGeom>
        </p:spPr>
        <p:txBody>
          <a:bodyPr vert="horz" lIns="91440" tIns="45720" rIns="91440" bIns="45720" rtlCol="0">
            <a:noAutofit/>
          </a:bodyPr>
          <a:lstStyle>
            <a:lvl1pPr marL="0" indent="0" algn="l" defTabSz="457200" rtl="0" eaLnBrk="1" latinLnBrk="0" hangingPunct="1">
              <a:spcBef>
                <a:spcPct val="20000"/>
              </a:spcBef>
              <a:buFont typeface="Arial"/>
              <a:buNone/>
              <a:defRPr sz="1200" kern="1200" baseline="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46" indent="-171446">
              <a:buFont typeface="Arial" panose="020B0604020202020204" pitchFamily="34" charset="0"/>
              <a:buChar char="•"/>
            </a:pPr>
            <a:r>
              <a:rPr lang="en-US" sz="1400" dirty="0">
                <a:solidFill>
                  <a:srgbClr val="053BC8"/>
                </a:solidFill>
                <a:latin typeface="Arial" panose="020B0604020202020204" pitchFamily="34" charset="0"/>
              </a:rPr>
              <a:t>Bitcoin</a:t>
            </a:r>
          </a:p>
          <a:p>
            <a:pPr marL="171446" indent="-171446">
              <a:buFont typeface="Arial" panose="020B0604020202020204" pitchFamily="34" charset="0"/>
              <a:buChar char="•"/>
            </a:pPr>
            <a:r>
              <a:rPr lang="en-US" sz="1400" dirty="0">
                <a:solidFill>
                  <a:srgbClr val="053BC8"/>
                </a:solidFill>
                <a:latin typeface="Arial" panose="020B0604020202020204" pitchFamily="34" charset="0"/>
              </a:rPr>
              <a:t>Ethereum</a:t>
            </a:r>
          </a:p>
          <a:p>
            <a:pPr marL="171446" indent="-171446">
              <a:buFont typeface="Arial" panose="020B0604020202020204" pitchFamily="34" charset="0"/>
              <a:buChar char="•"/>
            </a:pPr>
            <a:r>
              <a:rPr lang="en-US" sz="1400" dirty="0">
                <a:solidFill>
                  <a:srgbClr val="053BC8"/>
                </a:solidFill>
                <a:latin typeface="Arial" panose="020B0604020202020204" pitchFamily="34" charset="0"/>
              </a:rPr>
              <a:t>Linux Foundation / Hyperledger</a:t>
            </a:r>
          </a:p>
          <a:p>
            <a:pPr marL="171446" indent="-171446">
              <a:buFont typeface="Arial" panose="020B0604020202020204" pitchFamily="34" charset="0"/>
              <a:buChar char="•"/>
            </a:pPr>
            <a:r>
              <a:rPr lang="en-US" sz="1400" dirty="0">
                <a:solidFill>
                  <a:srgbClr val="053BC8"/>
                </a:solidFill>
                <a:latin typeface="Arial" panose="020B0604020202020204" pitchFamily="34" charset="0"/>
              </a:rPr>
              <a:t>EEA</a:t>
            </a:r>
          </a:p>
          <a:p>
            <a:pPr marL="171446" indent="-171446">
              <a:buFont typeface="Arial" panose="020B0604020202020204" pitchFamily="34" charset="0"/>
              <a:buChar char="•"/>
            </a:pPr>
            <a:r>
              <a:rPr lang="en-US" sz="1400" dirty="0">
                <a:solidFill>
                  <a:srgbClr val="053BC8"/>
                </a:solidFill>
                <a:latin typeface="Arial" panose="020B0604020202020204" pitchFamily="34" charset="0"/>
              </a:rPr>
              <a:t>ISO/TC 307 – Blockchain &amp; DLT </a:t>
            </a:r>
          </a:p>
          <a:p>
            <a:pPr marL="171446" indent="-171446">
              <a:buFont typeface="Arial" panose="020B0604020202020204" pitchFamily="34" charset="0"/>
              <a:buChar char="•"/>
            </a:pPr>
            <a:r>
              <a:rPr lang="en-US" sz="1400" dirty="0">
                <a:solidFill>
                  <a:srgbClr val="053BC8"/>
                </a:solidFill>
                <a:latin typeface="Arial" panose="020B0604020202020204" pitchFamily="34" charset="0"/>
              </a:rPr>
              <a:t>IEEE Blockchain </a:t>
            </a:r>
          </a:p>
          <a:p>
            <a:pPr marL="171446" indent="-171446">
              <a:buFont typeface="Arial" panose="020B0604020202020204" pitchFamily="34" charset="0"/>
              <a:buChar char="•"/>
            </a:pPr>
            <a:r>
              <a:rPr lang="en-US" sz="1400" dirty="0">
                <a:solidFill>
                  <a:srgbClr val="053BC8"/>
                </a:solidFill>
                <a:latin typeface="Arial" panose="020B0604020202020204" pitchFamily="34" charset="0"/>
              </a:rPr>
              <a:t>W3C Blockchain Community</a:t>
            </a:r>
          </a:p>
          <a:p>
            <a:pPr marL="171446" indent="-171446">
              <a:buFont typeface="Arial" panose="020B0604020202020204" pitchFamily="34" charset="0"/>
              <a:buChar char="•"/>
            </a:pPr>
            <a:r>
              <a:rPr lang="en-US" sz="1400" dirty="0">
                <a:solidFill>
                  <a:srgbClr val="053BC8"/>
                </a:solidFill>
                <a:latin typeface="Arial" panose="020B0604020202020204" pitchFamily="34" charset="0"/>
              </a:rPr>
              <a:t>Accord Project</a:t>
            </a:r>
          </a:p>
          <a:p>
            <a:pPr marL="171446" indent="-171446">
              <a:buFont typeface="Arial" panose="020B0604020202020204" pitchFamily="34" charset="0"/>
              <a:buChar char="•"/>
            </a:pPr>
            <a:r>
              <a:rPr lang="en-US" sz="1400" dirty="0" err="1">
                <a:solidFill>
                  <a:srgbClr val="053BC8"/>
                </a:solidFill>
                <a:latin typeface="Arial" panose="020B0604020202020204" pitchFamily="34" charset="0"/>
              </a:rPr>
              <a:t>Sovrin</a:t>
            </a:r>
            <a:endParaRPr lang="en-US" sz="1400" dirty="0">
              <a:solidFill>
                <a:srgbClr val="053BC8"/>
              </a:solidFill>
              <a:latin typeface="Arial" panose="020B0604020202020204" pitchFamily="34" charset="0"/>
            </a:endParaRPr>
          </a:p>
          <a:p>
            <a:pPr marL="171446" indent="-171446">
              <a:buFont typeface="Arial" panose="020B0604020202020204" pitchFamily="34" charset="0"/>
              <a:buChar char="•"/>
            </a:pPr>
            <a:r>
              <a:rPr lang="en-US" sz="1400" dirty="0">
                <a:solidFill>
                  <a:srgbClr val="053BC8"/>
                </a:solidFill>
                <a:latin typeface="Arial" panose="020B0604020202020204" pitchFamily="34" charset="0"/>
              </a:rPr>
              <a:t>DIF</a:t>
            </a:r>
          </a:p>
        </p:txBody>
      </p:sp>
      <p:pic>
        <p:nvPicPr>
          <p:cNvPr id="1028" name="Picture 4" descr="https://static.thenounproject.com/png/244899-200.png">
            <a:extLst>
              <a:ext uri="{FF2B5EF4-FFF2-40B4-BE49-F238E27FC236}">
                <a16:creationId xmlns:a16="http://schemas.microsoft.com/office/drawing/2014/main" id="{9CEAABBC-65CF-8A4A-A6A3-DA58763FFFB5}"/>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95006" y="941191"/>
            <a:ext cx="690746" cy="69074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F7601719-D9EC-4B44-9C1B-37A667962D81}"/>
              </a:ext>
            </a:extLst>
          </p:cNvPr>
          <p:cNvSpPr/>
          <p:nvPr/>
        </p:nvSpPr>
        <p:spPr>
          <a:xfrm>
            <a:off x="6280584" y="584302"/>
            <a:ext cx="1484702" cy="338554"/>
          </a:xfrm>
          <a:prstGeom prst="rect">
            <a:avLst/>
          </a:prstGeom>
        </p:spPr>
        <p:txBody>
          <a:bodyPr wrap="none">
            <a:spAutoFit/>
          </a:bodyPr>
          <a:lstStyle/>
          <a:p>
            <a:pPr lvl="0"/>
            <a:r>
              <a:rPr lang="en-US" sz="1600" b="1" dirty="0">
                <a:solidFill>
                  <a:srgbClr val="053BC8"/>
                </a:solidFill>
                <a:latin typeface="Arial" panose="020B0604020202020204" pitchFamily="34" charset="0"/>
                <a:cs typeface="Arial" panose="020B0604020202020204" pitchFamily="34" charset="0"/>
              </a:rPr>
              <a:t>Communities</a:t>
            </a:r>
          </a:p>
        </p:txBody>
      </p:sp>
      <p:sp>
        <p:nvSpPr>
          <p:cNvPr id="28" name="Text Placeholder 2">
            <a:extLst>
              <a:ext uri="{FF2B5EF4-FFF2-40B4-BE49-F238E27FC236}">
                <a16:creationId xmlns:a16="http://schemas.microsoft.com/office/drawing/2014/main" id="{1C428F5F-C3FC-894A-AA8F-BD12CEB3D2E8}"/>
              </a:ext>
            </a:extLst>
          </p:cNvPr>
          <p:cNvSpPr txBox="1">
            <a:spLocks/>
          </p:cNvSpPr>
          <p:nvPr/>
        </p:nvSpPr>
        <p:spPr>
          <a:xfrm>
            <a:off x="2900806" y="1664241"/>
            <a:ext cx="2784769" cy="2061651"/>
          </a:xfrm>
          <a:prstGeom prst="rect">
            <a:avLst/>
          </a:prstGeom>
        </p:spPr>
        <p:txBody>
          <a:bodyPr vert="horz" lIns="91440" tIns="45720" rIns="91440" bIns="45720" rtlCol="0">
            <a:noAutofit/>
          </a:bodyPr>
          <a:lstStyle>
            <a:lvl1pPr marL="0" indent="0" algn="l" defTabSz="457200" rtl="0" eaLnBrk="1" latinLnBrk="0" hangingPunct="1">
              <a:spcBef>
                <a:spcPct val="20000"/>
              </a:spcBef>
              <a:buFont typeface="Arial"/>
              <a:buNone/>
              <a:defRPr sz="1200" kern="1200" baseline="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46" indent="-171446">
              <a:buFont typeface="Arial" panose="020B0604020202020204" pitchFamily="34" charset="0"/>
              <a:buChar char="•"/>
            </a:pPr>
            <a:r>
              <a:rPr lang="en-US" sz="1400" dirty="0">
                <a:solidFill>
                  <a:srgbClr val="053BC8"/>
                </a:solidFill>
                <a:latin typeface="Arial" panose="020B0604020202020204" pitchFamily="34" charset="0"/>
              </a:rPr>
              <a:t>Shared Ledger &amp; smart contracts</a:t>
            </a:r>
          </a:p>
          <a:p>
            <a:pPr marL="171446" indent="-171446">
              <a:buFont typeface="Arial" panose="020B0604020202020204" pitchFamily="34" charset="0"/>
              <a:buChar char="•"/>
            </a:pPr>
            <a:r>
              <a:rPr lang="en-US" sz="1400" dirty="0">
                <a:solidFill>
                  <a:srgbClr val="053BC8"/>
                </a:solidFill>
                <a:latin typeface="Arial" panose="020B0604020202020204" pitchFamily="34" charset="0"/>
              </a:rPr>
              <a:t>Public, private</a:t>
            </a:r>
          </a:p>
          <a:p>
            <a:pPr marL="171446" indent="-171446">
              <a:buFont typeface="Arial" panose="020B0604020202020204" pitchFamily="34" charset="0"/>
              <a:buChar char="•"/>
            </a:pPr>
            <a:r>
              <a:rPr lang="en-US" sz="1400" dirty="0">
                <a:solidFill>
                  <a:srgbClr val="053BC8"/>
                </a:solidFill>
                <a:latin typeface="Arial" panose="020B0604020202020204" pitchFamily="34" charset="0"/>
              </a:rPr>
              <a:t>Permissioned, permission-less</a:t>
            </a:r>
          </a:p>
          <a:p>
            <a:pPr marL="171446" indent="-171446">
              <a:buFont typeface="Arial" panose="020B0604020202020204" pitchFamily="34" charset="0"/>
              <a:buChar char="•"/>
            </a:pPr>
            <a:r>
              <a:rPr lang="en-US" sz="1400" dirty="0">
                <a:solidFill>
                  <a:srgbClr val="053BC8"/>
                </a:solidFill>
                <a:latin typeface="Arial" panose="020B0604020202020204" pitchFamily="34" charset="0"/>
              </a:rPr>
              <a:t>Tokens and incentive mechanisms</a:t>
            </a:r>
          </a:p>
          <a:p>
            <a:pPr marL="171446" indent="-171446">
              <a:buFont typeface="Arial" panose="020B0604020202020204" pitchFamily="34" charset="0"/>
              <a:buChar char="•"/>
            </a:pPr>
            <a:r>
              <a:rPr lang="en-US" sz="1400" dirty="0">
                <a:solidFill>
                  <a:srgbClr val="053BC8"/>
                </a:solidFill>
                <a:latin typeface="Arial" panose="020B0604020202020204" pitchFamily="34" charset="0"/>
              </a:rPr>
              <a:t>Identity and Zero Knowledge</a:t>
            </a:r>
          </a:p>
          <a:p>
            <a:pPr marL="171446" indent="-171446">
              <a:buFont typeface="Arial" panose="020B0604020202020204" pitchFamily="34" charset="0"/>
              <a:buChar char="•"/>
            </a:pPr>
            <a:r>
              <a:rPr lang="en-US" sz="1400" dirty="0">
                <a:solidFill>
                  <a:srgbClr val="053BC8"/>
                </a:solidFill>
                <a:latin typeface="Arial" panose="020B0604020202020204" pitchFamily="34" charset="0"/>
              </a:rPr>
              <a:t>Consensus mechanisms</a:t>
            </a:r>
          </a:p>
          <a:p>
            <a:pPr marL="171446" indent="-171446">
              <a:buFont typeface="Arial" panose="020B0604020202020204" pitchFamily="34" charset="0"/>
              <a:buChar char="•"/>
            </a:pPr>
            <a:r>
              <a:rPr lang="en-US" sz="1400" dirty="0">
                <a:solidFill>
                  <a:srgbClr val="053BC8"/>
                </a:solidFill>
                <a:latin typeface="Arial" panose="020B0604020202020204" pitchFamily="34" charset="0"/>
              </a:rPr>
              <a:t>On-chain, off-chain</a:t>
            </a:r>
          </a:p>
          <a:p>
            <a:pPr marL="171446" indent="-171446">
              <a:buFont typeface="Arial" panose="020B0604020202020204" pitchFamily="34" charset="0"/>
              <a:buChar char="•"/>
            </a:pPr>
            <a:r>
              <a:rPr lang="en-US" sz="1400" dirty="0">
                <a:solidFill>
                  <a:srgbClr val="053BC8"/>
                </a:solidFill>
                <a:latin typeface="Arial" panose="020B0604020202020204" pitchFamily="34" charset="0"/>
              </a:rPr>
              <a:t>Systems integration</a:t>
            </a:r>
          </a:p>
          <a:p>
            <a:pPr marL="171446" indent="-171446">
              <a:buFont typeface="Arial" panose="020B0604020202020204" pitchFamily="34" charset="0"/>
              <a:buChar char="•"/>
            </a:pPr>
            <a:r>
              <a:rPr lang="en-US" sz="1400" dirty="0">
                <a:solidFill>
                  <a:srgbClr val="053BC8"/>
                </a:solidFill>
                <a:latin typeface="Arial" panose="020B0604020202020204" pitchFamily="34" charset="0"/>
              </a:rPr>
              <a:t>Inter-ledgering</a:t>
            </a:r>
          </a:p>
          <a:p>
            <a:pPr marL="171446" indent="-171446">
              <a:buFont typeface="Arial" panose="020B0604020202020204" pitchFamily="34" charset="0"/>
              <a:buChar char="•"/>
            </a:pPr>
            <a:r>
              <a:rPr lang="en-US" sz="1400" dirty="0">
                <a:solidFill>
                  <a:srgbClr val="053BC8"/>
                </a:solidFill>
                <a:latin typeface="Arial" panose="020B0604020202020204" pitchFamily="34" charset="0"/>
              </a:rPr>
              <a:t>Physical-digital with IOT</a:t>
            </a:r>
          </a:p>
        </p:txBody>
      </p:sp>
      <p:sp>
        <p:nvSpPr>
          <p:cNvPr id="30" name="Rectangle 29">
            <a:extLst>
              <a:ext uri="{FF2B5EF4-FFF2-40B4-BE49-F238E27FC236}">
                <a16:creationId xmlns:a16="http://schemas.microsoft.com/office/drawing/2014/main" id="{7E83A5B5-DDCA-2D42-B1BA-2D939EA08D71}"/>
              </a:ext>
            </a:extLst>
          </p:cNvPr>
          <p:cNvSpPr/>
          <p:nvPr/>
        </p:nvSpPr>
        <p:spPr>
          <a:xfrm>
            <a:off x="2929733" y="584302"/>
            <a:ext cx="2507160" cy="338554"/>
          </a:xfrm>
          <a:prstGeom prst="rect">
            <a:avLst/>
          </a:prstGeom>
        </p:spPr>
        <p:txBody>
          <a:bodyPr wrap="square">
            <a:spAutoFit/>
          </a:bodyPr>
          <a:lstStyle/>
          <a:p>
            <a:pPr lvl="0" algn="ctr"/>
            <a:r>
              <a:rPr lang="en-US" sz="1600" b="1" dirty="0">
                <a:solidFill>
                  <a:srgbClr val="053BC8"/>
                </a:solidFill>
                <a:latin typeface="Arial" panose="020B0604020202020204" pitchFamily="34" charset="0"/>
                <a:cs typeface="Arial" panose="020B0604020202020204" pitchFamily="34" charset="0"/>
              </a:rPr>
              <a:t>Topics</a:t>
            </a:r>
          </a:p>
        </p:txBody>
      </p:sp>
      <p:pic>
        <p:nvPicPr>
          <p:cNvPr id="7" name="Picture 4" descr="https://static.thenounproject.com/png/402073-200.png">
            <a:extLst>
              <a:ext uri="{FF2B5EF4-FFF2-40B4-BE49-F238E27FC236}">
                <a16:creationId xmlns:a16="http://schemas.microsoft.com/office/drawing/2014/main" id="{1569C44E-B98E-5843-9972-BCD43C1E3B35}"/>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15580" y="825885"/>
            <a:ext cx="932085" cy="932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0176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F45A3-ED17-E644-988E-B7E8D7A36FB8}"/>
              </a:ext>
            </a:extLst>
          </p:cNvPr>
          <p:cNvSpPr>
            <a:spLocks noGrp="1"/>
          </p:cNvSpPr>
          <p:nvPr>
            <p:ph type="title"/>
          </p:nvPr>
        </p:nvSpPr>
        <p:spPr/>
        <p:txBody>
          <a:bodyPr>
            <a:normAutofit fontScale="90000"/>
          </a:bodyPr>
          <a:lstStyle/>
          <a:p>
            <a:r>
              <a:rPr lang="sv-SE" dirty="0"/>
              <a:t> </a:t>
            </a:r>
          </a:p>
        </p:txBody>
      </p:sp>
      <p:sp>
        <p:nvSpPr>
          <p:cNvPr id="3" name="Slide Number Placeholder 2">
            <a:extLst>
              <a:ext uri="{FF2B5EF4-FFF2-40B4-BE49-F238E27FC236}">
                <a16:creationId xmlns:a16="http://schemas.microsoft.com/office/drawing/2014/main" id="{1F5CA5EE-34F3-B846-B6C5-0204996D6FE0}"/>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smtClean="0">
                <a:solidFill>
                  <a:srgbClr val="434343"/>
                </a:solidFill>
                <a:latin typeface="Arial"/>
                <a:ea typeface="Arial"/>
                <a:cs typeface="Arial"/>
                <a:sym typeface="Arial"/>
              </a:rPr>
              <a:t>14</a:t>
            </a:fld>
            <a:endParaRPr lang="en-US" sz="1000" b="0" i="0" u="none" strike="noStrike" cap="none">
              <a:solidFill>
                <a:srgbClr val="434343"/>
              </a:solidFill>
              <a:latin typeface="Arial"/>
              <a:ea typeface="Arial"/>
              <a:cs typeface="Arial"/>
              <a:sym typeface="Arial"/>
            </a:endParaRPr>
          </a:p>
        </p:txBody>
      </p:sp>
      <p:sp>
        <p:nvSpPr>
          <p:cNvPr id="4" name="Text Placeholder 3">
            <a:extLst>
              <a:ext uri="{FF2B5EF4-FFF2-40B4-BE49-F238E27FC236}">
                <a16:creationId xmlns:a16="http://schemas.microsoft.com/office/drawing/2014/main" id="{170105E9-CD93-AD44-973E-55B61655EF65}"/>
              </a:ext>
            </a:extLst>
          </p:cNvPr>
          <p:cNvSpPr>
            <a:spLocks noGrp="1"/>
          </p:cNvSpPr>
          <p:nvPr>
            <p:ph type="body" idx="1"/>
          </p:nvPr>
        </p:nvSpPr>
        <p:spPr>
          <a:xfrm>
            <a:off x="2139946" y="1775791"/>
            <a:ext cx="5745098" cy="1945845"/>
          </a:xfrm>
        </p:spPr>
        <p:txBody>
          <a:bodyPr>
            <a:normAutofit/>
          </a:bodyPr>
          <a:lstStyle/>
          <a:p>
            <a:r>
              <a:rPr lang="sv-SE" sz="4000" b="1" dirty="0">
                <a:solidFill>
                  <a:schemeClr val="tx1"/>
                </a:solidFill>
              </a:rPr>
              <a:t>Hyperledger</a:t>
            </a:r>
          </a:p>
        </p:txBody>
      </p:sp>
    </p:spTree>
    <p:extLst>
      <p:ext uri="{BB962C8B-B14F-4D97-AF65-F5344CB8AC3E}">
        <p14:creationId xmlns:p14="http://schemas.microsoft.com/office/powerpoint/2010/main" val="3149520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8555-F07D-E94E-BB2F-03F98809CC50}"/>
              </a:ext>
            </a:extLst>
          </p:cNvPr>
          <p:cNvSpPr>
            <a:spLocks noGrp="1"/>
          </p:cNvSpPr>
          <p:nvPr>
            <p:ph type="title"/>
          </p:nvPr>
        </p:nvSpPr>
        <p:spPr/>
        <p:txBody>
          <a:bodyPr>
            <a:normAutofit fontScale="90000"/>
          </a:bodyPr>
          <a:lstStyle/>
          <a:p>
            <a:endParaRPr lang="sv-SE"/>
          </a:p>
        </p:txBody>
      </p:sp>
      <p:sp>
        <p:nvSpPr>
          <p:cNvPr id="3" name="Slide Number Placeholder 2">
            <a:extLst>
              <a:ext uri="{FF2B5EF4-FFF2-40B4-BE49-F238E27FC236}">
                <a16:creationId xmlns:a16="http://schemas.microsoft.com/office/drawing/2014/main" id="{58FFCF39-AC63-D94B-AD78-1EACE048E5F4}"/>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smtClean="0">
                <a:solidFill>
                  <a:srgbClr val="434343"/>
                </a:solidFill>
                <a:latin typeface="Arial"/>
                <a:ea typeface="Arial"/>
                <a:cs typeface="Arial"/>
                <a:sym typeface="Arial"/>
              </a:rPr>
              <a:t>15</a:t>
            </a:fld>
            <a:endParaRPr lang="en-US" sz="1000" b="0" i="0" u="none" strike="noStrike" cap="none">
              <a:solidFill>
                <a:srgbClr val="434343"/>
              </a:solidFill>
              <a:latin typeface="Arial"/>
              <a:ea typeface="Arial"/>
              <a:cs typeface="Arial"/>
              <a:sym typeface="Arial"/>
            </a:endParaRPr>
          </a:p>
        </p:txBody>
      </p:sp>
      <p:sp>
        <p:nvSpPr>
          <p:cNvPr id="4" name="Text Placeholder 3">
            <a:extLst>
              <a:ext uri="{FF2B5EF4-FFF2-40B4-BE49-F238E27FC236}">
                <a16:creationId xmlns:a16="http://schemas.microsoft.com/office/drawing/2014/main" id="{23DA7878-A9E0-F746-93D8-973825D9C8D3}"/>
              </a:ext>
            </a:extLst>
          </p:cNvPr>
          <p:cNvSpPr>
            <a:spLocks noGrp="1"/>
          </p:cNvSpPr>
          <p:nvPr>
            <p:ph type="body" idx="1"/>
          </p:nvPr>
        </p:nvSpPr>
        <p:spPr/>
        <p:txBody>
          <a:bodyPr/>
          <a:lstStyle/>
          <a:p>
            <a:endParaRPr lang="sv-SE"/>
          </a:p>
        </p:txBody>
      </p:sp>
      <p:pic>
        <p:nvPicPr>
          <p:cNvPr id="6" name="Picture 5">
            <a:extLst>
              <a:ext uri="{FF2B5EF4-FFF2-40B4-BE49-F238E27FC236}">
                <a16:creationId xmlns:a16="http://schemas.microsoft.com/office/drawing/2014/main" id="{3F3AC457-9B4B-364A-8FA6-94D72F66D094}"/>
              </a:ext>
            </a:extLst>
          </p:cNvPr>
          <p:cNvPicPr>
            <a:picLocks noChangeAspect="1"/>
          </p:cNvPicPr>
          <p:nvPr/>
        </p:nvPicPr>
        <p:blipFill>
          <a:blip r:embed="rId2"/>
          <a:stretch>
            <a:fillRect/>
          </a:stretch>
        </p:blipFill>
        <p:spPr>
          <a:xfrm>
            <a:off x="0" y="326273"/>
            <a:ext cx="9144000" cy="4490953"/>
          </a:xfrm>
          <a:prstGeom prst="rect">
            <a:avLst/>
          </a:prstGeom>
        </p:spPr>
      </p:pic>
    </p:spTree>
    <p:extLst>
      <p:ext uri="{BB962C8B-B14F-4D97-AF65-F5344CB8AC3E}">
        <p14:creationId xmlns:p14="http://schemas.microsoft.com/office/powerpoint/2010/main" val="4002598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CC3BD1-23F4-9344-A3B3-F4C97B40D387}"/>
              </a:ext>
            </a:extLst>
          </p:cNvPr>
          <p:cNvSpPr>
            <a:spLocks noGrp="1"/>
          </p:cNvSpPr>
          <p:nvPr>
            <p:ph type="body" sz="quarter" idx="13"/>
          </p:nvPr>
        </p:nvSpPr>
        <p:spPr/>
        <p:txBody>
          <a:bodyPr/>
          <a:lstStyle/>
          <a:p>
            <a:r>
              <a:rPr lang="sv-SE" dirty="0"/>
              <a:t> </a:t>
            </a:r>
          </a:p>
        </p:txBody>
      </p:sp>
      <p:sp>
        <p:nvSpPr>
          <p:cNvPr id="3" name="Text Placeholder 2">
            <a:extLst>
              <a:ext uri="{FF2B5EF4-FFF2-40B4-BE49-F238E27FC236}">
                <a16:creationId xmlns:a16="http://schemas.microsoft.com/office/drawing/2014/main" id="{FDB249F3-A754-9B49-8DBE-4B0AF5B36C8A}"/>
              </a:ext>
            </a:extLst>
          </p:cNvPr>
          <p:cNvSpPr>
            <a:spLocks noGrp="1"/>
          </p:cNvSpPr>
          <p:nvPr>
            <p:ph type="body" sz="quarter" idx="22"/>
          </p:nvPr>
        </p:nvSpPr>
        <p:spPr>
          <a:xfrm>
            <a:off x="125730" y="543208"/>
            <a:ext cx="8897424" cy="3692893"/>
          </a:xfrm>
        </p:spPr>
        <p:txBody>
          <a:bodyPr/>
          <a:lstStyle/>
          <a:p>
            <a:r>
              <a:rPr lang="sv-SE" dirty="0"/>
              <a:t>  </a:t>
            </a:r>
          </a:p>
        </p:txBody>
      </p:sp>
      <p:pic>
        <p:nvPicPr>
          <p:cNvPr id="5" name="Picture 4">
            <a:extLst>
              <a:ext uri="{FF2B5EF4-FFF2-40B4-BE49-F238E27FC236}">
                <a16:creationId xmlns:a16="http://schemas.microsoft.com/office/drawing/2014/main" id="{ACBCEA34-24A5-AC48-A558-F85CAF96D5FD}"/>
              </a:ext>
            </a:extLst>
          </p:cNvPr>
          <p:cNvPicPr>
            <a:picLocks noChangeAspect="1"/>
          </p:cNvPicPr>
          <p:nvPr/>
        </p:nvPicPr>
        <p:blipFill>
          <a:blip r:embed="rId2"/>
          <a:stretch>
            <a:fillRect/>
          </a:stretch>
        </p:blipFill>
        <p:spPr>
          <a:xfrm>
            <a:off x="217283" y="543207"/>
            <a:ext cx="7677037" cy="3467477"/>
          </a:xfrm>
          <a:prstGeom prst="rect">
            <a:avLst/>
          </a:prstGeom>
        </p:spPr>
      </p:pic>
      <p:sp>
        <p:nvSpPr>
          <p:cNvPr id="6" name="Rectangle 5">
            <a:extLst>
              <a:ext uri="{FF2B5EF4-FFF2-40B4-BE49-F238E27FC236}">
                <a16:creationId xmlns:a16="http://schemas.microsoft.com/office/drawing/2014/main" id="{20A91368-FA7C-1141-80B7-E3B0F2D7028C}"/>
              </a:ext>
            </a:extLst>
          </p:cNvPr>
          <p:cNvSpPr/>
          <p:nvPr/>
        </p:nvSpPr>
        <p:spPr>
          <a:xfrm>
            <a:off x="900819" y="4086262"/>
            <a:ext cx="7817667" cy="646331"/>
          </a:xfrm>
          <a:prstGeom prst="rect">
            <a:avLst/>
          </a:prstGeom>
        </p:spPr>
        <p:txBody>
          <a:bodyPr wrap="square">
            <a:spAutoFit/>
          </a:bodyPr>
          <a:lstStyle/>
          <a:p>
            <a:r>
              <a:rPr lang="sv-SE" dirty="0" err="1">
                <a:solidFill>
                  <a:schemeClr val="tx2"/>
                </a:solidFill>
              </a:rPr>
              <a:t>https</a:t>
            </a:r>
            <a:r>
              <a:rPr lang="sv-SE" dirty="0">
                <a:solidFill>
                  <a:schemeClr val="tx2"/>
                </a:solidFill>
              </a:rPr>
              <a:t>://</a:t>
            </a:r>
            <a:r>
              <a:rPr lang="sv-SE" dirty="0" err="1">
                <a:solidFill>
                  <a:schemeClr val="tx2"/>
                </a:solidFill>
              </a:rPr>
              <a:t>www.hyperledger.org</a:t>
            </a:r>
            <a:r>
              <a:rPr lang="sv-SE" dirty="0">
                <a:solidFill>
                  <a:schemeClr val="tx2"/>
                </a:solidFill>
              </a:rPr>
              <a:t>/</a:t>
            </a:r>
            <a:r>
              <a:rPr lang="sv-SE" dirty="0" err="1">
                <a:solidFill>
                  <a:schemeClr val="tx2"/>
                </a:solidFill>
              </a:rPr>
              <a:t>wp-content</a:t>
            </a:r>
            <a:r>
              <a:rPr lang="sv-SE" dirty="0">
                <a:solidFill>
                  <a:schemeClr val="tx2"/>
                </a:solidFill>
              </a:rPr>
              <a:t>/</a:t>
            </a:r>
            <a:r>
              <a:rPr lang="sv-SE" dirty="0" err="1">
                <a:solidFill>
                  <a:schemeClr val="tx2"/>
                </a:solidFill>
              </a:rPr>
              <a:t>uploads</a:t>
            </a:r>
            <a:r>
              <a:rPr lang="sv-SE" dirty="0">
                <a:solidFill>
                  <a:schemeClr val="tx2"/>
                </a:solidFill>
              </a:rPr>
              <a:t>/2017/08/Hyperledger_Arch_WG_Paper_1_Consensus.pdf</a:t>
            </a:r>
          </a:p>
        </p:txBody>
      </p:sp>
    </p:spTree>
    <p:extLst>
      <p:ext uri="{BB962C8B-B14F-4D97-AF65-F5344CB8AC3E}">
        <p14:creationId xmlns:p14="http://schemas.microsoft.com/office/powerpoint/2010/main" val="3500154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88607-166C-4C4B-B539-3584688B2199}"/>
              </a:ext>
            </a:extLst>
          </p:cNvPr>
          <p:cNvSpPr>
            <a:spLocks noGrp="1"/>
          </p:cNvSpPr>
          <p:nvPr>
            <p:ph type="title"/>
          </p:nvPr>
        </p:nvSpPr>
        <p:spPr/>
        <p:txBody>
          <a:bodyPr>
            <a:normAutofit fontScale="90000"/>
          </a:bodyPr>
          <a:lstStyle/>
          <a:p>
            <a:r>
              <a:rPr lang="sv-SE" dirty="0">
                <a:solidFill>
                  <a:schemeClr val="tx2"/>
                </a:solidFill>
              </a:rPr>
              <a:t>Hyperledger Explorer </a:t>
            </a:r>
            <a:r>
              <a:rPr lang="sv-SE" dirty="0" err="1">
                <a:solidFill>
                  <a:schemeClr val="tx2"/>
                </a:solidFill>
              </a:rPr>
              <a:t>console</a:t>
            </a:r>
            <a:endParaRPr lang="sv-SE" dirty="0">
              <a:solidFill>
                <a:schemeClr val="tx2"/>
              </a:solidFill>
            </a:endParaRPr>
          </a:p>
        </p:txBody>
      </p:sp>
      <p:sp>
        <p:nvSpPr>
          <p:cNvPr id="3" name="Slide Number Placeholder 2">
            <a:extLst>
              <a:ext uri="{FF2B5EF4-FFF2-40B4-BE49-F238E27FC236}">
                <a16:creationId xmlns:a16="http://schemas.microsoft.com/office/drawing/2014/main" id="{65E6040A-1959-864A-9563-FD2E3E221142}"/>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smtClean="0">
                <a:solidFill>
                  <a:srgbClr val="434343"/>
                </a:solidFill>
                <a:latin typeface="Arial"/>
                <a:ea typeface="Arial"/>
                <a:cs typeface="Arial"/>
                <a:sym typeface="Arial"/>
              </a:rPr>
              <a:t>17</a:t>
            </a:fld>
            <a:endParaRPr lang="en-US" sz="1000" b="0" i="0" u="none" strike="noStrike" cap="none">
              <a:solidFill>
                <a:srgbClr val="434343"/>
              </a:solidFill>
              <a:latin typeface="Arial"/>
              <a:ea typeface="Arial"/>
              <a:cs typeface="Arial"/>
              <a:sym typeface="Arial"/>
            </a:endParaRPr>
          </a:p>
        </p:txBody>
      </p:sp>
      <p:sp>
        <p:nvSpPr>
          <p:cNvPr id="4" name="Text Placeholder 3">
            <a:extLst>
              <a:ext uri="{FF2B5EF4-FFF2-40B4-BE49-F238E27FC236}">
                <a16:creationId xmlns:a16="http://schemas.microsoft.com/office/drawing/2014/main" id="{4E6A9637-4063-034A-863A-B6F4C0C5DB64}"/>
              </a:ext>
            </a:extLst>
          </p:cNvPr>
          <p:cNvSpPr>
            <a:spLocks noGrp="1"/>
          </p:cNvSpPr>
          <p:nvPr>
            <p:ph type="body" idx="1"/>
          </p:nvPr>
        </p:nvSpPr>
        <p:spPr/>
        <p:txBody>
          <a:bodyPr/>
          <a:lstStyle/>
          <a:p>
            <a:r>
              <a:rPr lang="sv-SE" dirty="0"/>
              <a:t>at 08.32.05</a:t>
            </a:r>
          </a:p>
        </p:txBody>
      </p:sp>
      <p:pic>
        <p:nvPicPr>
          <p:cNvPr id="6" name="Picture 5">
            <a:extLst>
              <a:ext uri="{FF2B5EF4-FFF2-40B4-BE49-F238E27FC236}">
                <a16:creationId xmlns:a16="http://schemas.microsoft.com/office/drawing/2014/main" id="{E703817E-ABFC-EF40-BA3B-77F1B21945A4}"/>
              </a:ext>
            </a:extLst>
          </p:cNvPr>
          <p:cNvPicPr>
            <a:picLocks noChangeAspect="1"/>
          </p:cNvPicPr>
          <p:nvPr/>
        </p:nvPicPr>
        <p:blipFill>
          <a:blip r:embed="rId2"/>
          <a:stretch>
            <a:fillRect/>
          </a:stretch>
        </p:blipFill>
        <p:spPr>
          <a:xfrm>
            <a:off x="953815" y="1204912"/>
            <a:ext cx="4813242" cy="3450669"/>
          </a:xfrm>
          <a:prstGeom prst="rect">
            <a:avLst/>
          </a:prstGeom>
        </p:spPr>
      </p:pic>
    </p:spTree>
    <p:extLst>
      <p:ext uri="{BB962C8B-B14F-4D97-AF65-F5344CB8AC3E}">
        <p14:creationId xmlns:p14="http://schemas.microsoft.com/office/powerpoint/2010/main" val="2493205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43E25-326D-B243-AF82-98B36A0A3995}"/>
              </a:ext>
            </a:extLst>
          </p:cNvPr>
          <p:cNvSpPr>
            <a:spLocks noGrp="1"/>
          </p:cNvSpPr>
          <p:nvPr>
            <p:ph type="title"/>
          </p:nvPr>
        </p:nvSpPr>
        <p:spPr/>
        <p:txBody>
          <a:bodyPr>
            <a:normAutofit fontScale="90000"/>
          </a:bodyPr>
          <a:lstStyle/>
          <a:p>
            <a:r>
              <a:rPr lang="sv-SE" dirty="0">
                <a:solidFill>
                  <a:schemeClr val="tx2"/>
                </a:solidFill>
              </a:rPr>
              <a:t>Hyperledger integration</a:t>
            </a:r>
          </a:p>
        </p:txBody>
      </p:sp>
      <p:sp>
        <p:nvSpPr>
          <p:cNvPr id="3" name="Slide Number Placeholder 2">
            <a:extLst>
              <a:ext uri="{FF2B5EF4-FFF2-40B4-BE49-F238E27FC236}">
                <a16:creationId xmlns:a16="http://schemas.microsoft.com/office/drawing/2014/main" id="{4E9927D2-458F-5845-99E4-4DE6E2BE44FF}"/>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smtClean="0">
                <a:solidFill>
                  <a:srgbClr val="434343"/>
                </a:solidFill>
                <a:latin typeface="Arial"/>
                <a:ea typeface="Arial"/>
                <a:cs typeface="Arial"/>
                <a:sym typeface="Arial"/>
              </a:rPr>
              <a:t>18</a:t>
            </a:fld>
            <a:endParaRPr lang="en-US" sz="1000" b="0" i="0" u="none" strike="noStrike" cap="none">
              <a:solidFill>
                <a:srgbClr val="434343"/>
              </a:solidFill>
              <a:latin typeface="Arial"/>
              <a:ea typeface="Arial"/>
              <a:cs typeface="Arial"/>
              <a:sym typeface="Arial"/>
            </a:endParaRPr>
          </a:p>
        </p:txBody>
      </p:sp>
      <p:sp>
        <p:nvSpPr>
          <p:cNvPr id="4" name="Text Placeholder 3">
            <a:extLst>
              <a:ext uri="{FF2B5EF4-FFF2-40B4-BE49-F238E27FC236}">
                <a16:creationId xmlns:a16="http://schemas.microsoft.com/office/drawing/2014/main" id="{DF98C147-F5CC-5145-B85B-B9E042FF1494}"/>
              </a:ext>
            </a:extLst>
          </p:cNvPr>
          <p:cNvSpPr>
            <a:spLocks noGrp="1"/>
          </p:cNvSpPr>
          <p:nvPr>
            <p:ph type="body" idx="1"/>
          </p:nvPr>
        </p:nvSpPr>
        <p:spPr/>
        <p:txBody>
          <a:bodyPr/>
          <a:lstStyle/>
          <a:p>
            <a:pPr fontAlgn="base"/>
            <a:r>
              <a:rPr lang="sv-SE" dirty="0" err="1">
                <a:solidFill>
                  <a:schemeClr val="tx1"/>
                </a:solidFill>
              </a:rPr>
              <a:t>Using</a:t>
            </a:r>
            <a:r>
              <a:rPr lang="sv-SE" dirty="0">
                <a:solidFill>
                  <a:schemeClr val="tx1"/>
                </a:solidFill>
              </a:rPr>
              <a:t> the Hyperledger </a:t>
            </a:r>
            <a:r>
              <a:rPr lang="sv-SE" dirty="0" err="1">
                <a:solidFill>
                  <a:schemeClr val="tx1"/>
                </a:solidFill>
              </a:rPr>
              <a:t>Burrow</a:t>
            </a:r>
            <a:r>
              <a:rPr lang="sv-SE" dirty="0">
                <a:solidFill>
                  <a:schemeClr val="tx1"/>
                </a:solidFill>
              </a:rPr>
              <a:t> EVM inside Hyperledger Fabric</a:t>
            </a:r>
          </a:p>
          <a:p>
            <a:pPr fontAlgn="base"/>
            <a:r>
              <a:rPr lang="sv-SE" dirty="0" err="1">
                <a:solidFill>
                  <a:schemeClr val="tx1"/>
                </a:solidFill>
              </a:rPr>
              <a:t>Run</a:t>
            </a:r>
            <a:r>
              <a:rPr lang="sv-SE" dirty="0">
                <a:solidFill>
                  <a:schemeClr val="tx1"/>
                </a:solidFill>
              </a:rPr>
              <a:t> </a:t>
            </a:r>
            <a:r>
              <a:rPr lang="sv-SE" dirty="0" err="1">
                <a:solidFill>
                  <a:schemeClr val="tx1"/>
                </a:solidFill>
              </a:rPr>
              <a:t>your</a:t>
            </a:r>
            <a:r>
              <a:rPr lang="sv-SE" dirty="0">
                <a:solidFill>
                  <a:schemeClr val="tx1"/>
                </a:solidFill>
              </a:rPr>
              <a:t> </a:t>
            </a:r>
            <a:r>
              <a:rPr lang="sv-SE" dirty="0" err="1">
                <a:solidFill>
                  <a:schemeClr val="tx1"/>
                </a:solidFill>
              </a:rPr>
              <a:t>Ethereum</a:t>
            </a:r>
            <a:r>
              <a:rPr lang="sv-SE" dirty="0">
                <a:solidFill>
                  <a:schemeClr val="tx1"/>
                </a:solidFill>
              </a:rPr>
              <a:t> </a:t>
            </a:r>
            <a:r>
              <a:rPr lang="sv-SE" dirty="0" err="1">
                <a:solidFill>
                  <a:schemeClr val="tx1"/>
                </a:solidFill>
              </a:rPr>
              <a:t>apps</a:t>
            </a:r>
            <a:r>
              <a:rPr lang="sv-SE" dirty="0">
                <a:solidFill>
                  <a:schemeClr val="tx1"/>
                </a:solidFill>
              </a:rPr>
              <a:t> on Hyperledger Fabric</a:t>
            </a:r>
          </a:p>
          <a:p>
            <a:pPr fontAlgn="base"/>
            <a:r>
              <a:rPr lang="sv-SE" dirty="0">
                <a:solidFill>
                  <a:schemeClr val="tx1"/>
                </a:solidFill>
              </a:rPr>
              <a:t>By </a:t>
            </a:r>
            <a:r>
              <a:rPr lang="sv-SE" dirty="0" err="1">
                <a:solidFill>
                  <a:schemeClr val="tx1"/>
                </a:solidFill>
              </a:rPr>
              <a:t>Swetha</a:t>
            </a:r>
            <a:r>
              <a:rPr lang="sv-SE" dirty="0">
                <a:solidFill>
                  <a:schemeClr val="tx1"/>
                </a:solidFill>
              </a:rPr>
              <a:t> Repakula | Last </a:t>
            </a:r>
            <a:r>
              <a:rPr lang="sv-SE" dirty="0" err="1">
                <a:solidFill>
                  <a:schemeClr val="tx1"/>
                </a:solidFill>
              </a:rPr>
              <a:t>updated</a:t>
            </a:r>
            <a:r>
              <a:rPr lang="sv-SE" dirty="0">
                <a:solidFill>
                  <a:schemeClr val="tx1"/>
                </a:solidFill>
              </a:rPr>
              <a:t> </a:t>
            </a:r>
            <a:r>
              <a:rPr lang="sv-SE" dirty="0" err="1">
                <a:solidFill>
                  <a:schemeClr val="tx1"/>
                </a:solidFill>
              </a:rPr>
              <a:t>October</a:t>
            </a:r>
            <a:r>
              <a:rPr lang="sv-SE" dirty="0">
                <a:solidFill>
                  <a:schemeClr val="tx1"/>
                </a:solidFill>
              </a:rPr>
              <a:t> 11, 2018</a:t>
            </a:r>
          </a:p>
          <a:p>
            <a:r>
              <a:rPr lang="sv-SE" i="1" dirty="0" err="1">
                <a:solidFill>
                  <a:schemeClr val="tx1"/>
                </a:solidFill>
              </a:rPr>
              <a:t>https</a:t>
            </a:r>
            <a:r>
              <a:rPr lang="sv-SE" i="1" dirty="0">
                <a:solidFill>
                  <a:schemeClr val="tx1"/>
                </a:solidFill>
              </a:rPr>
              <a:t>://</a:t>
            </a:r>
            <a:r>
              <a:rPr lang="sv-SE" i="1" dirty="0" err="1">
                <a:solidFill>
                  <a:schemeClr val="tx1"/>
                </a:solidFill>
              </a:rPr>
              <a:t>developer.ibm.com</a:t>
            </a:r>
            <a:r>
              <a:rPr lang="sv-SE" i="1" dirty="0">
                <a:solidFill>
                  <a:schemeClr val="tx1"/>
                </a:solidFill>
              </a:rPr>
              <a:t>/videos/</a:t>
            </a:r>
            <a:r>
              <a:rPr lang="sv-SE" i="1" dirty="0" err="1">
                <a:solidFill>
                  <a:schemeClr val="tx1"/>
                </a:solidFill>
              </a:rPr>
              <a:t>using</a:t>
            </a:r>
            <a:r>
              <a:rPr lang="sv-SE" i="1" dirty="0">
                <a:solidFill>
                  <a:schemeClr val="tx1"/>
                </a:solidFill>
              </a:rPr>
              <a:t>-the-</a:t>
            </a:r>
            <a:r>
              <a:rPr lang="sv-SE" i="1" dirty="0" err="1">
                <a:solidFill>
                  <a:schemeClr val="tx1"/>
                </a:solidFill>
              </a:rPr>
              <a:t>hyperledger</a:t>
            </a:r>
            <a:r>
              <a:rPr lang="sv-SE" i="1" dirty="0">
                <a:solidFill>
                  <a:schemeClr val="tx1"/>
                </a:solidFill>
              </a:rPr>
              <a:t>-</a:t>
            </a:r>
            <a:r>
              <a:rPr lang="sv-SE" i="1" dirty="0" err="1">
                <a:solidFill>
                  <a:schemeClr val="tx1"/>
                </a:solidFill>
              </a:rPr>
              <a:t>burrow</a:t>
            </a:r>
            <a:r>
              <a:rPr lang="sv-SE" i="1" dirty="0">
                <a:solidFill>
                  <a:schemeClr val="tx1"/>
                </a:solidFill>
              </a:rPr>
              <a:t>-</a:t>
            </a:r>
            <a:r>
              <a:rPr lang="sv-SE" i="1" dirty="0" err="1">
                <a:solidFill>
                  <a:schemeClr val="tx1"/>
                </a:solidFill>
              </a:rPr>
              <a:t>evm</a:t>
            </a:r>
            <a:r>
              <a:rPr lang="sv-SE" i="1" dirty="0">
                <a:solidFill>
                  <a:schemeClr val="tx1"/>
                </a:solidFill>
              </a:rPr>
              <a:t>-inside-</a:t>
            </a:r>
            <a:r>
              <a:rPr lang="sv-SE" i="1" dirty="0" err="1">
                <a:solidFill>
                  <a:schemeClr val="tx1"/>
                </a:solidFill>
              </a:rPr>
              <a:t>hyperledger</a:t>
            </a:r>
            <a:r>
              <a:rPr lang="sv-SE" i="1" dirty="0">
                <a:solidFill>
                  <a:schemeClr val="tx1"/>
                </a:solidFill>
              </a:rPr>
              <a:t>-</a:t>
            </a:r>
            <a:r>
              <a:rPr lang="sv-SE" i="1" dirty="0" err="1">
                <a:solidFill>
                  <a:schemeClr val="tx1"/>
                </a:solidFill>
              </a:rPr>
              <a:t>fabric</a:t>
            </a:r>
            <a:r>
              <a:rPr lang="sv-SE" i="1" dirty="0">
                <a:solidFill>
                  <a:schemeClr val="tx1"/>
                </a:solidFill>
              </a:rPr>
              <a:t>/</a:t>
            </a:r>
          </a:p>
        </p:txBody>
      </p:sp>
      <p:pic>
        <p:nvPicPr>
          <p:cNvPr id="6" name="Picture 5">
            <a:extLst>
              <a:ext uri="{FF2B5EF4-FFF2-40B4-BE49-F238E27FC236}">
                <a16:creationId xmlns:a16="http://schemas.microsoft.com/office/drawing/2014/main" id="{EDC61131-52E0-BF42-92B6-594B4AA12A96}"/>
              </a:ext>
            </a:extLst>
          </p:cNvPr>
          <p:cNvPicPr>
            <a:picLocks noChangeAspect="1"/>
          </p:cNvPicPr>
          <p:nvPr/>
        </p:nvPicPr>
        <p:blipFill>
          <a:blip r:embed="rId2"/>
          <a:stretch>
            <a:fillRect/>
          </a:stretch>
        </p:blipFill>
        <p:spPr>
          <a:xfrm>
            <a:off x="5527557" y="3254477"/>
            <a:ext cx="3029225" cy="1787374"/>
          </a:xfrm>
          <a:prstGeom prst="rect">
            <a:avLst/>
          </a:prstGeom>
        </p:spPr>
      </p:pic>
    </p:spTree>
    <p:extLst>
      <p:ext uri="{BB962C8B-B14F-4D97-AF65-F5344CB8AC3E}">
        <p14:creationId xmlns:p14="http://schemas.microsoft.com/office/powerpoint/2010/main" val="34947732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9B394-E11C-2C43-B964-5F09561A743C}"/>
              </a:ext>
            </a:extLst>
          </p:cNvPr>
          <p:cNvSpPr>
            <a:spLocks noGrp="1"/>
          </p:cNvSpPr>
          <p:nvPr>
            <p:ph type="title"/>
          </p:nvPr>
        </p:nvSpPr>
        <p:spPr/>
        <p:txBody>
          <a:bodyPr>
            <a:normAutofit fontScale="90000"/>
          </a:bodyPr>
          <a:lstStyle/>
          <a:p>
            <a:endParaRPr lang="sv-SE"/>
          </a:p>
        </p:txBody>
      </p:sp>
      <p:sp>
        <p:nvSpPr>
          <p:cNvPr id="3" name="Slide Number Placeholder 2">
            <a:extLst>
              <a:ext uri="{FF2B5EF4-FFF2-40B4-BE49-F238E27FC236}">
                <a16:creationId xmlns:a16="http://schemas.microsoft.com/office/drawing/2014/main" id="{879BA83D-C1A6-D643-9664-D9CF2A3970DC}"/>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smtClean="0">
                <a:solidFill>
                  <a:srgbClr val="434343"/>
                </a:solidFill>
                <a:latin typeface="Arial"/>
                <a:ea typeface="Arial"/>
                <a:cs typeface="Arial"/>
                <a:sym typeface="Arial"/>
              </a:rPr>
              <a:t>19</a:t>
            </a:fld>
            <a:endParaRPr lang="en-US" sz="1000" b="0" i="0" u="none" strike="noStrike" cap="none">
              <a:solidFill>
                <a:srgbClr val="434343"/>
              </a:solidFill>
              <a:latin typeface="Arial"/>
              <a:ea typeface="Arial"/>
              <a:cs typeface="Arial"/>
              <a:sym typeface="Arial"/>
            </a:endParaRPr>
          </a:p>
        </p:txBody>
      </p:sp>
      <p:sp>
        <p:nvSpPr>
          <p:cNvPr id="4" name="Text Placeholder 3">
            <a:extLst>
              <a:ext uri="{FF2B5EF4-FFF2-40B4-BE49-F238E27FC236}">
                <a16:creationId xmlns:a16="http://schemas.microsoft.com/office/drawing/2014/main" id="{1D1F1E59-D481-B546-AF6D-FBB91D042C14}"/>
              </a:ext>
            </a:extLst>
          </p:cNvPr>
          <p:cNvSpPr>
            <a:spLocks noGrp="1"/>
          </p:cNvSpPr>
          <p:nvPr>
            <p:ph type="body" idx="1"/>
          </p:nvPr>
        </p:nvSpPr>
        <p:spPr/>
        <p:txBody>
          <a:bodyPr/>
          <a:lstStyle/>
          <a:p>
            <a:endParaRPr lang="sv-SE"/>
          </a:p>
        </p:txBody>
      </p:sp>
      <p:pic>
        <p:nvPicPr>
          <p:cNvPr id="6" name="Picture 5">
            <a:extLst>
              <a:ext uri="{FF2B5EF4-FFF2-40B4-BE49-F238E27FC236}">
                <a16:creationId xmlns:a16="http://schemas.microsoft.com/office/drawing/2014/main" id="{C72908C1-60BD-4541-ABF3-0CA4F101332F}"/>
              </a:ext>
            </a:extLst>
          </p:cNvPr>
          <p:cNvPicPr>
            <a:picLocks noChangeAspect="1"/>
          </p:cNvPicPr>
          <p:nvPr/>
        </p:nvPicPr>
        <p:blipFill>
          <a:blip r:embed="rId2"/>
          <a:stretch>
            <a:fillRect/>
          </a:stretch>
        </p:blipFill>
        <p:spPr>
          <a:xfrm>
            <a:off x="174551" y="116894"/>
            <a:ext cx="8794336" cy="4924957"/>
          </a:xfrm>
          <a:prstGeom prst="rect">
            <a:avLst/>
          </a:prstGeom>
        </p:spPr>
      </p:pic>
    </p:spTree>
    <p:extLst>
      <p:ext uri="{BB962C8B-B14F-4D97-AF65-F5344CB8AC3E}">
        <p14:creationId xmlns:p14="http://schemas.microsoft.com/office/powerpoint/2010/main" val="3690756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F45A3-ED17-E644-988E-B7E8D7A36FB8}"/>
              </a:ext>
            </a:extLst>
          </p:cNvPr>
          <p:cNvSpPr>
            <a:spLocks noGrp="1"/>
          </p:cNvSpPr>
          <p:nvPr>
            <p:ph type="title"/>
          </p:nvPr>
        </p:nvSpPr>
        <p:spPr/>
        <p:txBody>
          <a:bodyPr>
            <a:normAutofit fontScale="90000"/>
          </a:bodyPr>
          <a:lstStyle/>
          <a:p>
            <a:r>
              <a:rPr lang="sv-SE" dirty="0"/>
              <a:t> </a:t>
            </a:r>
          </a:p>
        </p:txBody>
      </p:sp>
      <p:sp>
        <p:nvSpPr>
          <p:cNvPr id="3" name="Slide Number Placeholder 2">
            <a:extLst>
              <a:ext uri="{FF2B5EF4-FFF2-40B4-BE49-F238E27FC236}">
                <a16:creationId xmlns:a16="http://schemas.microsoft.com/office/drawing/2014/main" id="{1F5CA5EE-34F3-B846-B6C5-0204996D6FE0}"/>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smtClean="0">
                <a:solidFill>
                  <a:srgbClr val="434343"/>
                </a:solidFill>
                <a:latin typeface="Arial"/>
                <a:ea typeface="Arial"/>
                <a:cs typeface="Arial"/>
                <a:sym typeface="Arial"/>
              </a:rPr>
              <a:t>2</a:t>
            </a:fld>
            <a:endParaRPr lang="en-US" sz="1000" b="0" i="0" u="none" strike="noStrike" cap="none">
              <a:solidFill>
                <a:srgbClr val="434343"/>
              </a:solidFill>
              <a:latin typeface="Arial"/>
              <a:ea typeface="Arial"/>
              <a:cs typeface="Arial"/>
              <a:sym typeface="Arial"/>
            </a:endParaRPr>
          </a:p>
        </p:txBody>
      </p:sp>
      <p:sp>
        <p:nvSpPr>
          <p:cNvPr id="4" name="Text Placeholder 3">
            <a:extLst>
              <a:ext uri="{FF2B5EF4-FFF2-40B4-BE49-F238E27FC236}">
                <a16:creationId xmlns:a16="http://schemas.microsoft.com/office/drawing/2014/main" id="{170105E9-CD93-AD44-973E-55B61655EF65}"/>
              </a:ext>
            </a:extLst>
          </p:cNvPr>
          <p:cNvSpPr>
            <a:spLocks noGrp="1"/>
          </p:cNvSpPr>
          <p:nvPr>
            <p:ph type="body" idx="1"/>
          </p:nvPr>
        </p:nvSpPr>
        <p:spPr>
          <a:xfrm>
            <a:off x="2139946" y="1775791"/>
            <a:ext cx="5745098" cy="1945845"/>
          </a:xfrm>
        </p:spPr>
        <p:txBody>
          <a:bodyPr>
            <a:normAutofit/>
          </a:bodyPr>
          <a:lstStyle/>
          <a:p>
            <a:r>
              <a:rPr lang="sv-SE" sz="4000" b="1" dirty="0">
                <a:solidFill>
                  <a:schemeClr val="tx1"/>
                </a:solidFill>
              </a:rPr>
              <a:t>The Basics</a:t>
            </a:r>
          </a:p>
        </p:txBody>
      </p:sp>
    </p:spTree>
    <p:extLst>
      <p:ext uri="{BB962C8B-B14F-4D97-AF65-F5344CB8AC3E}">
        <p14:creationId xmlns:p14="http://schemas.microsoft.com/office/powerpoint/2010/main" val="4079385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A25E6-BAEE-754D-AE48-94AAAE6CA180}"/>
              </a:ext>
            </a:extLst>
          </p:cNvPr>
          <p:cNvSpPr>
            <a:spLocks noGrp="1"/>
          </p:cNvSpPr>
          <p:nvPr>
            <p:ph type="title"/>
          </p:nvPr>
        </p:nvSpPr>
        <p:spPr>
          <a:xfrm>
            <a:off x="311146" y="445025"/>
            <a:ext cx="8521154" cy="572699"/>
          </a:xfrm>
        </p:spPr>
        <p:txBody>
          <a:bodyPr>
            <a:normAutofit fontScale="90000"/>
          </a:bodyPr>
          <a:lstStyle/>
          <a:p>
            <a:r>
              <a:rPr lang="sv-SE" dirty="0">
                <a:solidFill>
                  <a:schemeClr val="tx2"/>
                </a:solidFill>
              </a:rPr>
              <a:t>Hyperledger Fabric releases</a:t>
            </a:r>
          </a:p>
        </p:txBody>
      </p:sp>
      <p:sp>
        <p:nvSpPr>
          <p:cNvPr id="3" name="Slide Number Placeholder 2">
            <a:extLst>
              <a:ext uri="{FF2B5EF4-FFF2-40B4-BE49-F238E27FC236}">
                <a16:creationId xmlns:a16="http://schemas.microsoft.com/office/drawing/2014/main" id="{A65376D5-1016-514C-B446-49F75E81B90E}"/>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smtClean="0">
                <a:solidFill>
                  <a:srgbClr val="434343"/>
                </a:solidFill>
                <a:latin typeface="Arial"/>
                <a:ea typeface="Arial"/>
                <a:cs typeface="Arial"/>
                <a:sym typeface="Arial"/>
              </a:rPr>
              <a:t>20</a:t>
            </a:fld>
            <a:endParaRPr lang="en-US" sz="1000" b="0" i="0" u="none" strike="noStrike" cap="none">
              <a:solidFill>
                <a:srgbClr val="434343"/>
              </a:solidFill>
              <a:latin typeface="Arial"/>
              <a:ea typeface="Arial"/>
              <a:cs typeface="Arial"/>
              <a:sym typeface="Arial"/>
            </a:endParaRPr>
          </a:p>
        </p:txBody>
      </p:sp>
      <p:sp>
        <p:nvSpPr>
          <p:cNvPr id="10" name="Text Placeholder 9">
            <a:extLst>
              <a:ext uri="{FF2B5EF4-FFF2-40B4-BE49-F238E27FC236}">
                <a16:creationId xmlns:a16="http://schemas.microsoft.com/office/drawing/2014/main" id="{04B2A795-9056-0442-8452-29405D87B4D8}"/>
              </a:ext>
            </a:extLst>
          </p:cNvPr>
          <p:cNvSpPr>
            <a:spLocks noGrp="1"/>
          </p:cNvSpPr>
          <p:nvPr>
            <p:ph type="body" idx="1"/>
          </p:nvPr>
        </p:nvSpPr>
        <p:spPr/>
        <p:txBody>
          <a:bodyPr/>
          <a:lstStyle/>
          <a:p>
            <a:endParaRPr lang="sv-SE" dirty="0"/>
          </a:p>
        </p:txBody>
      </p:sp>
      <p:pic>
        <p:nvPicPr>
          <p:cNvPr id="12" name="Picture 11">
            <a:extLst>
              <a:ext uri="{FF2B5EF4-FFF2-40B4-BE49-F238E27FC236}">
                <a16:creationId xmlns:a16="http://schemas.microsoft.com/office/drawing/2014/main" id="{2FD884B6-C55E-E148-84FF-530F2F948AAA}"/>
              </a:ext>
            </a:extLst>
          </p:cNvPr>
          <p:cNvPicPr>
            <a:picLocks noChangeAspect="1"/>
          </p:cNvPicPr>
          <p:nvPr/>
        </p:nvPicPr>
        <p:blipFill>
          <a:blip r:embed="rId2"/>
          <a:stretch>
            <a:fillRect/>
          </a:stretch>
        </p:blipFill>
        <p:spPr>
          <a:xfrm>
            <a:off x="1076630" y="1238112"/>
            <a:ext cx="3923071" cy="3083707"/>
          </a:xfrm>
          <a:prstGeom prst="rect">
            <a:avLst/>
          </a:prstGeom>
        </p:spPr>
      </p:pic>
      <p:sp>
        <p:nvSpPr>
          <p:cNvPr id="13" name="Rectangle 12">
            <a:extLst>
              <a:ext uri="{FF2B5EF4-FFF2-40B4-BE49-F238E27FC236}">
                <a16:creationId xmlns:a16="http://schemas.microsoft.com/office/drawing/2014/main" id="{B54641B1-EBF3-2344-A020-D87423E12D1B}"/>
              </a:ext>
            </a:extLst>
          </p:cNvPr>
          <p:cNvSpPr/>
          <p:nvPr/>
        </p:nvSpPr>
        <p:spPr>
          <a:xfrm>
            <a:off x="2187676" y="4497169"/>
            <a:ext cx="6369105" cy="369332"/>
          </a:xfrm>
          <a:prstGeom prst="rect">
            <a:avLst/>
          </a:prstGeom>
        </p:spPr>
        <p:txBody>
          <a:bodyPr wrap="square">
            <a:spAutoFit/>
          </a:bodyPr>
          <a:lstStyle/>
          <a:p>
            <a:r>
              <a:rPr lang="sv-SE" dirty="0" err="1"/>
              <a:t>https</a:t>
            </a:r>
            <a:r>
              <a:rPr lang="sv-SE" dirty="0"/>
              <a:t>://</a:t>
            </a:r>
            <a:r>
              <a:rPr lang="sv-SE" dirty="0" err="1"/>
              <a:t>github.com</a:t>
            </a:r>
            <a:r>
              <a:rPr lang="sv-SE" dirty="0"/>
              <a:t>/</a:t>
            </a:r>
            <a:r>
              <a:rPr lang="sv-SE" dirty="0" err="1"/>
              <a:t>hyperledger</a:t>
            </a:r>
            <a:r>
              <a:rPr lang="sv-SE" dirty="0"/>
              <a:t>/</a:t>
            </a:r>
            <a:r>
              <a:rPr lang="sv-SE" dirty="0" err="1"/>
              <a:t>fabric#releases</a:t>
            </a:r>
            <a:endParaRPr lang="sv-SE" dirty="0"/>
          </a:p>
        </p:txBody>
      </p:sp>
    </p:spTree>
    <p:extLst>
      <p:ext uri="{BB962C8B-B14F-4D97-AF65-F5344CB8AC3E}">
        <p14:creationId xmlns:p14="http://schemas.microsoft.com/office/powerpoint/2010/main" val="4216679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B964F-99D5-2541-88D5-C9B9FA59DD70}"/>
              </a:ext>
            </a:extLst>
          </p:cNvPr>
          <p:cNvSpPr>
            <a:spLocks noGrp="1"/>
          </p:cNvSpPr>
          <p:nvPr>
            <p:ph type="title"/>
          </p:nvPr>
        </p:nvSpPr>
        <p:spPr/>
        <p:txBody>
          <a:bodyPr>
            <a:normAutofit fontScale="90000"/>
          </a:bodyPr>
          <a:lstStyle/>
          <a:p>
            <a:r>
              <a:rPr lang="sv-SE" dirty="0"/>
              <a:t> </a:t>
            </a:r>
          </a:p>
        </p:txBody>
      </p:sp>
      <p:sp>
        <p:nvSpPr>
          <p:cNvPr id="3" name="Slide Number Placeholder 2">
            <a:extLst>
              <a:ext uri="{FF2B5EF4-FFF2-40B4-BE49-F238E27FC236}">
                <a16:creationId xmlns:a16="http://schemas.microsoft.com/office/drawing/2014/main" id="{D986828F-1A5C-7B47-B93C-6CAEABF342C6}"/>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smtClean="0">
                <a:solidFill>
                  <a:srgbClr val="434343"/>
                </a:solidFill>
                <a:latin typeface="Arial"/>
                <a:ea typeface="Arial"/>
                <a:cs typeface="Arial"/>
                <a:sym typeface="Arial"/>
              </a:rPr>
              <a:t>21</a:t>
            </a:fld>
            <a:endParaRPr lang="en-US" sz="1000" b="0" i="0" u="none" strike="noStrike" cap="none">
              <a:solidFill>
                <a:srgbClr val="434343"/>
              </a:solidFill>
              <a:latin typeface="Arial"/>
              <a:ea typeface="Arial"/>
              <a:cs typeface="Arial"/>
              <a:sym typeface="Arial"/>
            </a:endParaRPr>
          </a:p>
        </p:txBody>
      </p:sp>
      <p:sp>
        <p:nvSpPr>
          <p:cNvPr id="4" name="Text Placeholder 3">
            <a:extLst>
              <a:ext uri="{FF2B5EF4-FFF2-40B4-BE49-F238E27FC236}">
                <a16:creationId xmlns:a16="http://schemas.microsoft.com/office/drawing/2014/main" id="{B15C3322-CC44-5746-8D9F-60991C020F7D}"/>
              </a:ext>
            </a:extLst>
          </p:cNvPr>
          <p:cNvSpPr>
            <a:spLocks noGrp="1"/>
          </p:cNvSpPr>
          <p:nvPr>
            <p:ph type="body" idx="1"/>
          </p:nvPr>
        </p:nvSpPr>
        <p:spPr>
          <a:xfrm>
            <a:off x="311143" y="1017724"/>
            <a:ext cx="8521149" cy="3182030"/>
          </a:xfrm>
        </p:spPr>
        <p:txBody>
          <a:bodyPr/>
          <a:lstStyle/>
          <a:p>
            <a:endParaRPr lang="sv-SE" dirty="0"/>
          </a:p>
        </p:txBody>
      </p:sp>
      <p:pic>
        <p:nvPicPr>
          <p:cNvPr id="6" name="Picture 5">
            <a:extLst>
              <a:ext uri="{FF2B5EF4-FFF2-40B4-BE49-F238E27FC236}">
                <a16:creationId xmlns:a16="http://schemas.microsoft.com/office/drawing/2014/main" id="{66B8DF30-2395-A945-89BA-59D5306282E6}"/>
              </a:ext>
            </a:extLst>
          </p:cNvPr>
          <p:cNvPicPr>
            <a:picLocks noChangeAspect="1"/>
          </p:cNvPicPr>
          <p:nvPr/>
        </p:nvPicPr>
        <p:blipFill>
          <a:blip r:embed="rId2"/>
          <a:stretch>
            <a:fillRect/>
          </a:stretch>
        </p:blipFill>
        <p:spPr>
          <a:xfrm>
            <a:off x="311144" y="44530"/>
            <a:ext cx="8521149" cy="4024127"/>
          </a:xfrm>
          <a:prstGeom prst="rect">
            <a:avLst/>
          </a:prstGeom>
        </p:spPr>
      </p:pic>
      <p:sp>
        <p:nvSpPr>
          <p:cNvPr id="7" name="Rectangle 6">
            <a:extLst>
              <a:ext uri="{FF2B5EF4-FFF2-40B4-BE49-F238E27FC236}">
                <a16:creationId xmlns:a16="http://schemas.microsoft.com/office/drawing/2014/main" id="{FC726AA7-8B09-E748-9D3A-4B9ECA2F96ED}"/>
              </a:ext>
            </a:extLst>
          </p:cNvPr>
          <p:cNvSpPr/>
          <p:nvPr/>
        </p:nvSpPr>
        <p:spPr>
          <a:xfrm>
            <a:off x="584332" y="4232752"/>
            <a:ext cx="8521149" cy="830997"/>
          </a:xfrm>
          <a:prstGeom prst="rect">
            <a:avLst/>
          </a:prstGeom>
        </p:spPr>
        <p:txBody>
          <a:bodyPr wrap="square">
            <a:spAutoFit/>
          </a:bodyPr>
          <a:lstStyle/>
          <a:p>
            <a:r>
              <a:rPr lang="sv-SE" sz="2400" dirty="0" err="1"/>
              <a:t>https</a:t>
            </a:r>
            <a:r>
              <a:rPr lang="sv-SE" sz="2400" dirty="0"/>
              <a:t>://</a:t>
            </a:r>
            <a:r>
              <a:rPr lang="sv-SE" sz="2400" dirty="0" err="1"/>
              <a:t>www.hyperledger.org</a:t>
            </a:r>
            <a:r>
              <a:rPr lang="sv-SE" sz="2400" dirty="0"/>
              <a:t>/</a:t>
            </a:r>
            <a:r>
              <a:rPr lang="sv-SE" sz="2400" dirty="0" err="1"/>
              <a:t>resources</a:t>
            </a:r>
            <a:r>
              <a:rPr lang="sv-SE" sz="2400" dirty="0"/>
              <a:t>/</a:t>
            </a:r>
            <a:r>
              <a:rPr lang="sv-SE" sz="2400" dirty="0" err="1"/>
              <a:t>publications</a:t>
            </a:r>
            <a:r>
              <a:rPr lang="sv-SE" sz="2400" dirty="0"/>
              <a:t>/</a:t>
            </a:r>
            <a:r>
              <a:rPr lang="sv-SE" sz="2400" dirty="0" err="1"/>
              <a:t>blockchain-performance-metrics</a:t>
            </a:r>
            <a:endParaRPr lang="sv-SE" sz="2400" dirty="0"/>
          </a:p>
        </p:txBody>
      </p:sp>
    </p:spTree>
    <p:extLst>
      <p:ext uri="{BB962C8B-B14F-4D97-AF65-F5344CB8AC3E}">
        <p14:creationId xmlns:p14="http://schemas.microsoft.com/office/powerpoint/2010/main" val="3282093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29A85-01B9-5247-B86F-452BC1BDBA51}"/>
              </a:ext>
            </a:extLst>
          </p:cNvPr>
          <p:cNvSpPr>
            <a:spLocks noGrp="1"/>
          </p:cNvSpPr>
          <p:nvPr>
            <p:ph type="title"/>
          </p:nvPr>
        </p:nvSpPr>
        <p:spPr/>
        <p:txBody>
          <a:bodyPr>
            <a:normAutofit fontScale="90000"/>
          </a:bodyPr>
          <a:lstStyle/>
          <a:p>
            <a:r>
              <a:rPr lang="sv-SE" dirty="0"/>
              <a:t> </a:t>
            </a:r>
          </a:p>
        </p:txBody>
      </p:sp>
      <p:sp>
        <p:nvSpPr>
          <p:cNvPr id="3" name="Slide Number Placeholder 2">
            <a:extLst>
              <a:ext uri="{FF2B5EF4-FFF2-40B4-BE49-F238E27FC236}">
                <a16:creationId xmlns:a16="http://schemas.microsoft.com/office/drawing/2014/main" id="{2D661204-2BF8-B246-9FE6-0D6A1B6858AF}"/>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smtClean="0">
                <a:solidFill>
                  <a:srgbClr val="434343"/>
                </a:solidFill>
                <a:latin typeface="Arial"/>
                <a:ea typeface="Arial"/>
                <a:cs typeface="Arial"/>
                <a:sym typeface="Arial"/>
              </a:rPr>
              <a:t>22</a:t>
            </a:fld>
            <a:endParaRPr lang="en-US" sz="1000" b="0" i="0" u="none" strike="noStrike" cap="none">
              <a:solidFill>
                <a:srgbClr val="434343"/>
              </a:solidFill>
              <a:latin typeface="Arial"/>
              <a:ea typeface="Arial"/>
              <a:cs typeface="Arial"/>
              <a:sym typeface="Arial"/>
            </a:endParaRPr>
          </a:p>
        </p:txBody>
      </p:sp>
      <p:sp>
        <p:nvSpPr>
          <p:cNvPr id="4" name="Text Placeholder 3">
            <a:extLst>
              <a:ext uri="{FF2B5EF4-FFF2-40B4-BE49-F238E27FC236}">
                <a16:creationId xmlns:a16="http://schemas.microsoft.com/office/drawing/2014/main" id="{251D19CA-8A74-994C-AACF-1A7FE54E12B5}"/>
              </a:ext>
            </a:extLst>
          </p:cNvPr>
          <p:cNvSpPr>
            <a:spLocks noGrp="1"/>
          </p:cNvSpPr>
          <p:nvPr>
            <p:ph type="body" idx="1"/>
          </p:nvPr>
        </p:nvSpPr>
        <p:spPr>
          <a:xfrm>
            <a:off x="311145" y="1979270"/>
            <a:ext cx="8521149" cy="2407671"/>
          </a:xfrm>
        </p:spPr>
        <p:txBody>
          <a:bodyPr>
            <a:normAutofit/>
          </a:bodyPr>
          <a:lstStyle/>
          <a:p>
            <a:r>
              <a:rPr lang="sv-SE" sz="3600" b="1" dirty="0">
                <a:solidFill>
                  <a:schemeClr val="tx2"/>
                </a:solidFill>
              </a:rPr>
              <a:t>Developing Hyperledger Applications</a:t>
            </a:r>
          </a:p>
        </p:txBody>
      </p:sp>
    </p:spTree>
    <p:extLst>
      <p:ext uri="{BB962C8B-B14F-4D97-AF65-F5344CB8AC3E}">
        <p14:creationId xmlns:p14="http://schemas.microsoft.com/office/powerpoint/2010/main" val="23957050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4F074-DF8B-1B4C-A7BB-C3D08865B8E9}"/>
              </a:ext>
            </a:extLst>
          </p:cNvPr>
          <p:cNvSpPr>
            <a:spLocks noGrp="1"/>
          </p:cNvSpPr>
          <p:nvPr>
            <p:ph type="title"/>
          </p:nvPr>
        </p:nvSpPr>
        <p:spPr>
          <a:xfrm flipV="1">
            <a:off x="7965062" y="3443697"/>
            <a:ext cx="275517" cy="1598154"/>
          </a:xfrm>
        </p:spPr>
        <p:txBody>
          <a:bodyPr>
            <a:normAutofit/>
          </a:bodyPr>
          <a:lstStyle/>
          <a:p>
            <a:endParaRPr lang="sv-SE" dirty="0"/>
          </a:p>
        </p:txBody>
      </p:sp>
      <p:sp>
        <p:nvSpPr>
          <p:cNvPr id="3" name="Slide Number Placeholder 2">
            <a:extLst>
              <a:ext uri="{FF2B5EF4-FFF2-40B4-BE49-F238E27FC236}">
                <a16:creationId xmlns:a16="http://schemas.microsoft.com/office/drawing/2014/main" id="{66C7BA2E-F70A-0341-9452-C1712DB6512E}"/>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smtClean="0">
                <a:solidFill>
                  <a:srgbClr val="434343"/>
                </a:solidFill>
                <a:latin typeface="Arial"/>
                <a:ea typeface="Arial"/>
                <a:cs typeface="Arial"/>
                <a:sym typeface="Arial"/>
              </a:rPr>
              <a:t>23</a:t>
            </a:fld>
            <a:endParaRPr lang="en-US" sz="1000" b="0" i="0" u="none" strike="noStrike" cap="none">
              <a:solidFill>
                <a:srgbClr val="434343"/>
              </a:solidFill>
              <a:latin typeface="Arial"/>
              <a:ea typeface="Arial"/>
              <a:cs typeface="Arial"/>
              <a:sym typeface="Arial"/>
            </a:endParaRPr>
          </a:p>
        </p:txBody>
      </p:sp>
      <p:sp>
        <p:nvSpPr>
          <p:cNvPr id="4" name="Text Placeholder 3">
            <a:extLst>
              <a:ext uri="{FF2B5EF4-FFF2-40B4-BE49-F238E27FC236}">
                <a16:creationId xmlns:a16="http://schemas.microsoft.com/office/drawing/2014/main" id="{37032D57-6863-A945-8E75-421B28893A34}"/>
              </a:ext>
            </a:extLst>
          </p:cNvPr>
          <p:cNvSpPr>
            <a:spLocks noGrp="1"/>
          </p:cNvSpPr>
          <p:nvPr>
            <p:ph type="body" idx="1"/>
          </p:nvPr>
        </p:nvSpPr>
        <p:spPr>
          <a:xfrm flipV="1">
            <a:off x="8148577" y="4386942"/>
            <a:ext cx="683717" cy="756558"/>
          </a:xfrm>
        </p:spPr>
        <p:txBody>
          <a:bodyPr/>
          <a:lstStyle/>
          <a:p>
            <a:endParaRPr lang="sv-SE" dirty="0"/>
          </a:p>
        </p:txBody>
      </p:sp>
      <p:pic>
        <p:nvPicPr>
          <p:cNvPr id="6" name="Picture 5">
            <a:extLst>
              <a:ext uri="{FF2B5EF4-FFF2-40B4-BE49-F238E27FC236}">
                <a16:creationId xmlns:a16="http://schemas.microsoft.com/office/drawing/2014/main" id="{1C6EA8F2-E994-0C4B-B832-3EF5A545AB22}"/>
              </a:ext>
            </a:extLst>
          </p:cNvPr>
          <p:cNvPicPr>
            <a:picLocks noChangeAspect="1"/>
          </p:cNvPicPr>
          <p:nvPr/>
        </p:nvPicPr>
        <p:blipFill>
          <a:blip r:embed="rId2"/>
          <a:stretch>
            <a:fillRect/>
          </a:stretch>
        </p:blipFill>
        <p:spPr>
          <a:xfrm>
            <a:off x="448904" y="0"/>
            <a:ext cx="8246192" cy="5143500"/>
          </a:xfrm>
          <a:prstGeom prst="rect">
            <a:avLst/>
          </a:prstGeom>
        </p:spPr>
      </p:pic>
    </p:spTree>
    <p:extLst>
      <p:ext uri="{BB962C8B-B14F-4D97-AF65-F5344CB8AC3E}">
        <p14:creationId xmlns:p14="http://schemas.microsoft.com/office/powerpoint/2010/main" val="7609592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9E4A9-23DD-004D-8DFE-29C7650FB1CF}"/>
              </a:ext>
            </a:extLst>
          </p:cNvPr>
          <p:cNvSpPr>
            <a:spLocks noGrp="1"/>
          </p:cNvSpPr>
          <p:nvPr>
            <p:ph type="title"/>
          </p:nvPr>
        </p:nvSpPr>
        <p:spPr/>
        <p:txBody>
          <a:bodyPr>
            <a:normAutofit fontScale="90000"/>
          </a:bodyPr>
          <a:lstStyle/>
          <a:p>
            <a:r>
              <a:rPr lang="sv-SE" dirty="0">
                <a:solidFill>
                  <a:schemeClr val="tx2"/>
                </a:solidFill>
              </a:rPr>
              <a:t>Hyperledger Fabric </a:t>
            </a:r>
            <a:r>
              <a:rPr lang="sv-SE" dirty="0" err="1">
                <a:solidFill>
                  <a:schemeClr val="tx2"/>
                </a:solidFill>
              </a:rPr>
              <a:t>Use</a:t>
            </a:r>
            <a:r>
              <a:rPr lang="sv-SE" dirty="0">
                <a:solidFill>
                  <a:schemeClr val="tx2"/>
                </a:solidFill>
              </a:rPr>
              <a:t> Cases</a:t>
            </a:r>
          </a:p>
        </p:txBody>
      </p:sp>
      <p:sp>
        <p:nvSpPr>
          <p:cNvPr id="3" name="Slide Number Placeholder 2">
            <a:extLst>
              <a:ext uri="{FF2B5EF4-FFF2-40B4-BE49-F238E27FC236}">
                <a16:creationId xmlns:a16="http://schemas.microsoft.com/office/drawing/2014/main" id="{14EC790F-C3BF-BC40-B01F-FA75FEB3B39E}"/>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smtClean="0">
                <a:solidFill>
                  <a:srgbClr val="434343"/>
                </a:solidFill>
                <a:latin typeface="Arial"/>
                <a:ea typeface="Arial"/>
                <a:cs typeface="Arial"/>
                <a:sym typeface="Arial"/>
              </a:rPr>
              <a:t>24</a:t>
            </a:fld>
            <a:endParaRPr lang="en-US" sz="1000" b="0" i="0" u="none" strike="noStrike" cap="none">
              <a:solidFill>
                <a:srgbClr val="434343"/>
              </a:solidFill>
              <a:latin typeface="Arial"/>
              <a:ea typeface="Arial"/>
              <a:cs typeface="Arial"/>
              <a:sym typeface="Arial"/>
            </a:endParaRPr>
          </a:p>
        </p:txBody>
      </p:sp>
      <p:sp>
        <p:nvSpPr>
          <p:cNvPr id="4" name="Text Placeholder 3">
            <a:extLst>
              <a:ext uri="{FF2B5EF4-FFF2-40B4-BE49-F238E27FC236}">
                <a16:creationId xmlns:a16="http://schemas.microsoft.com/office/drawing/2014/main" id="{165BA2E4-47D9-5C4A-AA08-012F3E326CB8}"/>
              </a:ext>
            </a:extLst>
          </p:cNvPr>
          <p:cNvSpPr>
            <a:spLocks noGrp="1"/>
          </p:cNvSpPr>
          <p:nvPr>
            <p:ph type="body" idx="1"/>
          </p:nvPr>
        </p:nvSpPr>
        <p:spPr/>
        <p:txBody>
          <a:bodyPr/>
          <a:lstStyle/>
          <a:p>
            <a:endParaRPr lang="sv-SE" dirty="0"/>
          </a:p>
        </p:txBody>
      </p:sp>
      <p:pic>
        <p:nvPicPr>
          <p:cNvPr id="6" name="Picture 5">
            <a:extLst>
              <a:ext uri="{FF2B5EF4-FFF2-40B4-BE49-F238E27FC236}">
                <a16:creationId xmlns:a16="http://schemas.microsoft.com/office/drawing/2014/main" id="{0617E56E-D57C-D441-9377-93E9402972F3}"/>
              </a:ext>
            </a:extLst>
          </p:cNvPr>
          <p:cNvPicPr>
            <a:picLocks noChangeAspect="1"/>
          </p:cNvPicPr>
          <p:nvPr/>
        </p:nvPicPr>
        <p:blipFill>
          <a:blip r:embed="rId3"/>
          <a:stretch>
            <a:fillRect/>
          </a:stretch>
        </p:blipFill>
        <p:spPr>
          <a:xfrm>
            <a:off x="1007165" y="1017725"/>
            <a:ext cx="6139112" cy="3369218"/>
          </a:xfrm>
          <a:prstGeom prst="rect">
            <a:avLst/>
          </a:prstGeom>
        </p:spPr>
      </p:pic>
    </p:spTree>
    <p:extLst>
      <p:ext uri="{BB962C8B-B14F-4D97-AF65-F5344CB8AC3E}">
        <p14:creationId xmlns:p14="http://schemas.microsoft.com/office/powerpoint/2010/main" val="15925918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F3248-C6E7-E44B-8D27-9FDDA6B2012B}"/>
              </a:ext>
            </a:extLst>
          </p:cNvPr>
          <p:cNvSpPr>
            <a:spLocks noGrp="1"/>
          </p:cNvSpPr>
          <p:nvPr>
            <p:ph type="title"/>
          </p:nvPr>
        </p:nvSpPr>
        <p:spPr/>
        <p:txBody>
          <a:bodyPr>
            <a:normAutofit fontScale="90000"/>
          </a:bodyPr>
          <a:lstStyle/>
          <a:p>
            <a:endParaRPr lang="sv-SE"/>
          </a:p>
        </p:txBody>
      </p:sp>
      <p:sp>
        <p:nvSpPr>
          <p:cNvPr id="3" name="Slide Number Placeholder 2">
            <a:extLst>
              <a:ext uri="{FF2B5EF4-FFF2-40B4-BE49-F238E27FC236}">
                <a16:creationId xmlns:a16="http://schemas.microsoft.com/office/drawing/2014/main" id="{8D5646CB-0FC8-AB4E-B359-FAFA9F9C6D37}"/>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smtClean="0">
                <a:solidFill>
                  <a:srgbClr val="434343"/>
                </a:solidFill>
                <a:latin typeface="Arial"/>
                <a:ea typeface="Arial"/>
                <a:cs typeface="Arial"/>
                <a:sym typeface="Arial"/>
              </a:rPr>
              <a:t>25</a:t>
            </a:fld>
            <a:endParaRPr lang="en-US" sz="1000" b="0" i="0" u="none" strike="noStrike" cap="none">
              <a:solidFill>
                <a:srgbClr val="434343"/>
              </a:solidFill>
              <a:latin typeface="Arial"/>
              <a:ea typeface="Arial"/>
              <a:cs typeface="Arial"/>
              <a:sym typeface="Arial"/>
            </a:endParaRPr>
          </a:p>
        </p:txBody>
      </p:sp>
      <p:sp>
        <p:nvSpPr>
          <p:cNvPr id="4" name="Text Placeholder 3">
            <a:extLst>
              <a:ext uri="{FF2B5EF4-FFF2-40B4-BE49-F238E27FC236}">
                <a16:creationId xmlns:a16="http://schemas.microsoft.com/office/drawing/2014/main" id="{B480C846-2D31-B740-803F-92D79A93B97A}"/>
              </a:ext>
            </a:extLst>
          </p:cNvPr>
          <p:cNvSpPr>
            <a:spLocks noGrp="1"/>
          </p:cNvSpPr>
          <p:nvPr>
            <p:ph type="body" idx="1"/>
          </p:nvPr>
        </p:nvSpPr>
        <p:spPr/>
        <p:txBody>
          <a:bodyPr/>
          <a:lstStyle/>
          <a:p>
            <a:r>
              <a:rPr lang="sv-SE" dirty="0" err="1"/>
              <a:t>Screen</a:t>
            </a:r>
            <a:r>
              <a:rPr lang="sv-SE" dirty="0"/>
              <a:t> </a:t>
            </a:r>
            <a:r>
              <a:rPr lang="sv-SE" dirty="0" err="1"/>
              <a:t>Shot</a:t>
            </a:r>
            <a:r>
              <a:rPr lang="sv-SE" dirty="0"/>
              <a:t> 2018-10-31 at 07.11.06</a:t>
            </a:r>
          </a:p>
        </p:txBody>
      </p:sp>
      <p:pic>
        <p:nvPicPr>
          <p:cNvPr id="6" name="Picture 5">
            <a:extLst>
              <a:ext uri="{FF2B5EF4-FFF2-40B4-BE49-F238E27FC236}">
                <a16:creationId xmlns:a16="http://schemas.microsoft.com/office/drawing/2014/main" id="{0C05D067-4B71-F44E-B8B2-BA9DA618EFF1}"/>
              </a:ext>
            </a:extLst>
          </p:cNvPr>
          <p:cNvPicPr>
            <a:picLocks noChangeAspect="1"/>
          </p:cNvPicPr>
          <p:nvPr/>
        </p:nvPicPr>
        <p:blipFill>
          <a:blip r:embed="rId2"/>
          <a:stretch>
            <a:fillRect/>
          </a:stretch>
        </p:blipFill>
        <p:spPr>
          <a:xfrm>
            <a:off x="311145" y="62827"/>
            <a:ext cx="8521149" cy="4454769"/>
          </a:xfrm>
          <a:prstGeom prst="rect">
            <a:avLst/>
          </a:prstGeom>
        </p:spPr>
      </p:pic>
      <p:sp>
        <p:nvSpPr>
          <p:cNvPr id="7" name="Rectangle 6">
            <a:extLst>
              <a:ext uri="{FF2B5EF4-FFF2-40B4-BE49-F238E27FC236}">
                <a16:creationId xmlns:a16="http://schemas.microsoft.com/office/drawing/2014/main" id="{B5203EE4-F98C-184B-8A6B-8A53C92BAABC}"/>
              </a:ext>
            </a:extLst>
          </p:cNvPr>
          <p:cNvSpPr/>
          <p:nvPr/>
        </p:nvSpPr>
        <p:spPr>
          <a:xfrm>
            <a:off x="2317823" y="4672519"/>
            <a:ext cx="5911778" cy="369332"/>
          </a:xfrm>
          <a:prstGeom prst="rect">
            <a:avLst/>
          </a:prstGeom>
        </p:spPr>
        <p:txBody>
          <a:bodyPr wrap="square">
            <a:spAutoFit/>
          </a:bodyPr>
          <a:lstStyle/>
          <a:p>
            <a:r>
              <a:rPr lang="sv-SE" dirty="0" err="1"/>
              <a:t>https</a:t>
            </a:r>
            <a:r>
              <a:rPr lang="sv-SE" dirty="0"/>
              <a:t>://</a:t>
            </a:r>
            <a:r>
              <a:rPr lang="sv-SE" dirty="0" err="1"/>
              <a:t>www.ibm.com</a:t>
            </a:r>
            <a:r>
              <a:rPr lang="sv-SE" dirty="0"/>
              <a:t>/</a:t>
            </a:r>
            <a:r>
              <a:rPr lang="sv-SE" dirty="0" err="1"/>
              <a:t>blockchain</a:t>
            </a:r>
            <a:r>
              <a:rPr lang="sv-SE" dirty="0"/>
              <a:t>/solutions/</a:t>
            </a:r>
            <a:r>
              <a:rPr lang="sv-SE" dirty="0" err="1"/>
              <a:t>food</a:t>
            </a:r>
            <a:r>
              <a:rPr lang="sv-SE" dirty="0"/>
              <a:t>-trust</a:t>
            </a:r>
          </a:p>
        </p:txBody>
      </p:sp>
    </p:spTree>
    <p:extLst>
      <p:ext uri="{BB962C8B-B14F-4D97-AF65-F5344CB8AC3E}">
        <p14:creationId xmlns:p14="http://schemas.microsoft.com/office/powerpoint/2010/main" val="1711559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00C64-B0C9-CA48-8446-66E46033240E}"/>
              </a:ext>
            </a:extLst>
          </p:cNvPr>
          <p:cNvSpPr>
            <a:spLocks noGrp="1"/>
          </p:cNvSpPr>
          <p:nvPr>
            <p:ph type="title"/>
          </p:nvPr>
        </p:nvSpPr>
        <p:spPr/>
        <p:txBody>
          <a:bodyPr>
            <a:normAutofit fontScale="90000"/>
          </a:bodyPr>
          <a:lstStyle/>
          <a:p>
            <a:r>
              <a:rPr lang="sv-SE" sz="1800" b="1" dirty="0" err="1">
                <a:solidFill>
                  <a:schemeClr val="tx2"/>
                </a:solidFill>
              </a:rPr>
              <a:t>Create</a:t>
            </a:r>
            <a:r>
              <a:rPr lang="sv-SE" sz="1800" b="1" dirty="0">
                <a:solidFill>
                  <a:schemeClr val="tx2"/>
                </a:solidFill>
              </a:rPr>
              <a:t> a fair </a:t>
            </a:r>
            <a:r>
              <a:rPr lang="sv-SE" sz="1800" b="1" dirty="0" err="1">
                <a:solidFill>
                  <a:schemeClr val="tx2"/>
                </a:solidFill>
              </a:rPr>
              <a:t>trade</a:t>
            </a:r>
            <a:r>
              <a:rPr lang="sv-SE" sz="1800" b="1" dirty="0">
                <a:solidFill>
                  <a:schemeClr val="tx2"/>
                </a:solidFill>
              </a:rPr>
              <a:t> </a:t>
            </a:r>
            <a:r>
              <a:rPr lang="sv-SE" sz="1800" b="1" dirty="0" err="1">
                <a:solidFill>
                  <a:schemeClr val="tx2"/>
                </a:solidFill>
              </a:rPr>
              <a:t>supply</a:t>
            </a:r>
            <a:r>
              <a:rPr lang="sv-SE" sz="1800" b="1" dirty="0">
                <a:solidFill>
                  <a:schemeClr val="tx2"/>
                </a:solidFill>
              </a:rPr>
              <a:t> </a:t>
            </a:r>
            <a:r>
              <a:rPr lang="sv-SE" sz="1800" b="1" dirty="0" err="1">
                <a:solidFill>
                  <a:schemeClr val="tx2"/>
                </a:solidFill>
              </a:rPr>
              <a:t>network</a:t>
            </a:r>
            <a:r>
              <a:rPr lang="sv-SE" sz="1800" b="1" dirty="0">
                <a:solidFill>
                  <a:schemeClr val="tx2"/>
                </a:solidFill>
              </a:rPr>
              <a:t> with Hyperledger Composer and IBM Blockchain Starter Plan</a:t>
            </a:r>
            <a:br>
              <a:rPr lang="sv-SE" b="1" dirty="0"/>
            </a:br>
            <a:endParaRPr lang="sv-SE" dirty="0"/>
          </a:p>
        </p:txBody>
      </p:sp>
      <p:sp>
        <p:nvSpPr>
          <p:cNvPr id="3" name="Slide Number Placeholder 2">
            <a:extLst>
              <a:ext uri="{FF2B5EF4-FFF2-40B4-BE49-F238E27FC236}">
                <a16:creationId xmlns:a16="http://schemas.microsoft.com/office/drawing/2014/main" id="{61AB562A-4E8F-C94A-BC81-AE37810F4B7D}"/>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smtClean="0">
                <a:solidFill>
                  <a:srgbClr val="434343"/>
                </a:solidFill>
                <a:latin typeface="Arial"/>
                <a:ea typeface="Arial"/>
                <a:cs typeface="Arial"/>
                <a:sym typeface="Arial"/>
              </a:rPr>
              <a:t>26</a:t>
            </a:fld>
            <a:endParaRPr lang="en-US" sz="1000" b="0" i="0" u="none" strike="noStrike" cap="none">
              <a:solidFill>
                <a:srgbClr val="434343"/>
              </a:solidFill>
              <a:latin typeface="Arial"/>
              <a:ea typeface="Arial"/>
              <a:cs typeface="Arial"/>
              <a:sym typeface="Arial"/>
            </a:endParaRPr>
          </a:p>
        </p:txBody>
      </p:sp>
      <p:sp>
        <p:nvSpPr>
          <p:cNvPr id="4" name="Text Placeholder 3">
            <a:extLst>
              <a:ext uri="{FF2B5EF4-FFF2-40B4-BE49-F238E27FC236}">
                <a16:creationId xmlns:a16="http://schemas.microsoft.com/office/drawing/2014/main" id="{A2F2B896-CFB6-F843-BF74-537044B8E09A}"/>
              </a:ext>
            </a:extLst>
          </p:cNvPr>
          <p:cNvSpPr>
            <a:spLocks noGrp="1"/>
          </p:cNvSpPr>
          <p:nvPr>
            <p:ph type="body" idx="1"/>
          </p:nvPr>
        </p:nvSpPr>
        <p:spPr/>
        <p:txBody>
          <a:bodyPr/>
          <a:lstStyle/>
          <a:p>
            <a:r>
              <a:rPr lang="sv-SE" dirty="0" err="1">
                <a:solidFill>
                  <a:schemeClr val="tx1"/>
                </a:solidFill>
              </a:rPr>
              <a:t>https</a:t>
            </a:r>
            <a:r>
              <a:rPr lang="sv-SE" dirty="0">
                <a:solidFill>
                  <a:schemeClr val="tx1"/>
                </a:solidFill>
              </a:rPr>
              <a:t>://</a:t>
            </a:r>
            <a:r>
              <a:rPr lang="sv-SE" dirty="0" err="1">
                <a:solidFill>
                  <a:schemeClr val="tx1"/>
                </a:solidFill>
              </a:rPr>
              <a:t>github.com</a:t>
            </a:r>
            <a:r>
              <a:rPr lang="sv-SE" dirty="0">
                <a:solidFill>
                  <a:schemeClr val="tx1"/>
                </a:solidFill>
              </a:rPr>
              <a:t>/IBM/</a:t>
            </a:r>
            <a:r>
              <a:rPr lang="sv-SE" dirty="0" err="1">
                <a:solidFill>
                  <a:schemeClr val="tx1"/>
                </a:solidFill>
              </a:rPr>
              <a:t>blockchainbean</a:t>
            </a:r>
            <a:endParaRPr lang="sv-SE" dirty="0">
              <a:solidFill>
                <a:schemeClr val="tx1"/>
              </a:solidFill>
            </a:endParaRPr>
          </a:p>
        </p:txBody>
      </p:sp>
      <p:pic>
        <p:nvPicPr>
          <p:cNvPr id="6" name="Picture 5">
            <a:extLst>
              <a:ext uri="{FF2B5EF4-FFF2-40B4-BE49-F238E27FC236}">
                <a16:creationId xmlns:a16="http://schemas.microsoft.com/office/drawing/2014/main" id="{CBEE4338-D2C5-4E41-AE60-2A1CD8C149AE}"/>
              </a:ext>
            </a:extLst>
          </p:cNvPr>
          <p:cNvPicPr>
            <a:picLocks noChangeAspect="1"/>
          </p:cNvPicPr>
          <p:nvPr/>
        </p:nvPicPr>
        <p:blipFill>
          <a:blip r:embed="rId2"/>
          <a:stretch>
            <a:fillRect/>
          </a:stretch>
        </p:blipFill>
        <p:spPr>
          <a:xfrm>
            <a:off x="3244645" y="1960971"/>
            <a:ext cx="5102942" cy="2687280"/>
          </a:xfrm>
          <a:prstGeom prst="rect">
            <a:avLst/>
          </a:prstGeom>
        </p:spPr>
      </p:pic>
    </p:spTree>
    <p:extLst>
      <p:ext uri="{BB962C8B-B14F-4D97-AF65-F5344CB8AC3E}">
        <p14:creationId xmlns:p14="http://schemas.microsoft.com/office/powerpoint/2010/main" val="1847914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t>
            </a:r>
          </a:p>
        </p:txBody>
      </p:sp>
      <p:sp>
        <p:nvSpPr>
          <p:cNvPr id="3" name="Slide Number Placeholder 2"/>
          <p:cNvSpPr>
            <a:spLocks noGrp="1"/>
          </p:cNvSpPr>
          <p:nvPr>
            <p:ph type="sldNum" idx="12"/>
          </p:nvPr>
        </p:nvSpPr>
        <p:spPr/>
        <p:txBody>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smtClean="0">
                <a:solidFill>
                  <a:srgbClr val="434343"/>
                </a:solidFill>
                <a:latin typeface="Arial"/>
                <a:ea typeface="Arial"/>
                <a:cs typeface="Arial"/>
                <a:sym typeface="Arial"/>
              </a:rPr>
              <a:t>27</a:t>
            </a:fld>
            <a:endParaRPr lang="en-US" sz="1000" b="0" i="0" u="none" strike="noStrike" cap="none">
              <a:solidFill>
                <a:srgbClr val="434343"/>
              </a:solidFill>
              <a:latin typeface="Arial"/>
              <a:ea typeface="Arial"/>
              <a:cs typeface="Arial"/>
              <a:sym typeface="Arial"/>
            </a:endParaRPr>
          </a:p>
        </p:txBody>
      </p:sp>
      <p:sp>
        <p:nvSpPr>
          <p:cNvPr id="4" name="Text Placeholder 3"/>
          <p:cNvSpPr>
            <a:spLocks noGrp="1"/>
          </p:cNvSpPr>
          <p:nvPr>
            <p:ph type="body" idx="1"/>
          </p:nvPr>
        </p:nvSpPr>
        <p:spPr/>
        <p:txBody>
          <a:bodyPr/>
          <a:lstStyle/>
          <a:p>
            <a:r>
              <a:rPr lang="en-US" dirty="0"/>
              <a:t>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9805"/>
            <a:ext cx="9144000" cy="4440264"/>
          </a:xfrm>
          <a:prstGeom prst="rect">
            <a:avLst/>
          </a:prstGeom>
        </p:spPr>
      </p:pic>
      <p:sp>
        <p:nvSpPr>
          <p:cNvPr id="8" name="Rectangle 7"/>
          <p:cNvSpPr/>
          <p:nvPr/>
        </p:nvSpPr>
        <p:spPr>
          <a:xfrm>
            <a:off x="2274739" y="4574130"/>
            <a:ext cx="5860268" cy="338554"/>
          </a:xfrm>
          <a:prstGeom prst="rect">
            <a:avLst/>
          </a:prstGeom>
        </p:spPr>
        <p:txBody>
          <a:bodyPr wrap="square">
            <a:spAutoFit/>
          </a:bodyPr>
          <a:lstStyle/>
          <a:p>
            <a:r>
              <a:rPr lang="en-US" sz="1600" b="1" dirty="0"/>
              <a:t>https://</a:t>
            </a:r>
            <a:r>
              <a:rPr lang="en-US" sz="1600" b="1" dirty="0" err="1"/>
              <a:t>developer.ibm.com</a:t>
            </a:r>
            <a:r>
              <a:rPr lang="en-US" sz="1600" b="1" dirty="0"/>
              <a:t>/code/technologies/blockchain/</a:t>
            </a:r>
          </a:p>
        </p:txBody>
      </p:sp>
    </p:spTree>
    <p:extLst>
      <p:ext uri="{BB962C8B-B14F-4D97-AF65-F5344CB8AC3E}">
        <p14:creationId xmlns:p14="http://schemas.microsoft.com/office/powerpoint/2010/main" val="39907350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t>
            </a:r>
          </a:p>
        </p:txBody>
      </p:sp>
      <p:sp>
        <p:nvSpPr>
          <p:cNvPr id="3" name="Slide Number Placeholder 2"/>
          <p:cNvSpPr>
            <a:spLocks noGrp="1"/>
          </p:cNvSpPr>
          <p:nvPr>
            <p:ph type="sldNum" idx="12"/>
          </p:nvPr>
        </p:nvSpPr>
        <p:spPr/>
        <p:txBody>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smtClean="0">
                <a:solidFill>
                  <a:srgbClr val="434343"/>
                </a:solidFill>
                <a:latin typeface="Arial"/>
                <a:ea typeface="Arial"/>
                <a:cs typeface="Arial"/>
                <a:sym typeface="Arial"/>
              </a:rPr>
              <a:t>28</a:t>
            </a:fld>
            <a:endParaRPr lang="en-US" sz="1000" b="0" i="0" u="none" strike="noStrike" cap="none">
              <a:solidFill>
                <a:srgbClr val="434343"/>
              </a:solidFill>
              <a:latin typeface="Arial"/>
              <a:ea typeface="Arial"/>
              <a:cs typeface="Arial"/>
              <a:sym typeface="Arial"/>
            </a:endParaRPr>
          </a:p>
        </p:txBody>
      </p:sp>
      <p:sp>
        <p:nvSpPr>
          <p:cNvPr id="4" name="Text Placeholder 3"/>
          <p:cNvSpPr>
            <a:spLocks noGrp="1"/>
          </p:cNvSpPr>
          <p:nvPr>
            <p:ph type="body" idx="1"/>
          </p:nvPr>
        </p:nvSpPr>
        <p:spPr/>
        <p:txBody>
          <a:bodyPr/>
          <a:lstStyle/>
          <a:p>
            <a:r>
              <a:rPr lang="en-US" dirty="0"/>
              <a:t>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145" y="174629"/>
            <a:ext cx="8521149" cy="238890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40" y="2563534"/>
            <a:ext cx="8521154" cy="1823407"/>
          </a:xfrm>
          <a:prstGeom prst="rect">
            <a:avLst/>
          </a:prstGeom>
        </p:spPr>
      </p:pic>
    </p:spTree>
    <p:extLst>
      <p:ext uri="{BB962C8B-B14F-4D97-AF65-F5344CB8AC3E}">
        <p14:creationId xmlns:p14="http://schemas.microsoft.com/office/powerpoint/2010/main" val="14852639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B1D57-0F4B-3B40-88EE-A5042392CDF2}"/>
              </a:ext>
            </a:extLst>
          </p:cNvPr>
          <p:cNvSpPr>
            <a:spLocks noGrp="1"/>
          </p:cNvSpPr>
          <p:nvPr>
            <p:ph type="title"/>
          </p:nvPr>
        </p:nvSpPr>
        <p:spPr/>
        <p:txBody>
          <a:bodyPr>
            <a:normAutofit fontScale="90000"/>
          </a:bodyPr>
          <a:lstStyle/>
          <a:p>
            <a:r>
              <a:rPr lang="sv-SE" dirty="0"/>
              <a:t> </a:t>
            </a:r>
          </a:p>
        </p:txBody>
      </p:sp>
      <p:sp>
        <p:nvSpPr>
          <p:cNvPr id="3" name="Slide Number Placeholder 2">
            <a:extLst>
              <a:ext uri="{FF2B5EF4-FFF2-40B4-BE49-F238E27FC236}">
                <a16:creationId xmlns:a16="http://schemas.microsoft.com/office/drawing/2014/main" id="{DF85B0C7-0115-1D48-B066-937F88A80E94}"/>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smtClean="0">
                <a:solidFill>
                  <a:srgbClr val="434343"/>
                </a:solidFill>
                <a:latin typeface="Arial"/>
                <a:ea typeface="Arial"/>
                <a:cs typeface="Arial"/>
                <a:sym typeface="Arial"/>
              </a:rPr>
              <a:t>29</a:t>
            </a:fld>
            <a:endParaRPr lang="en-US" sz="1000" b="0" i="0" u="none" strike="noStrike" cap="none">
              <a:solidFill>
                <a:srgbClr val="434343"/>
              </a:solidFill>
              <a:latin typeface="Arial"/>
              <a:ea typeface="Arial"/>
              <a:cs typeface="Arial"/>
              <a:sym typeface="Arial"/>
            </a:endParaRPr>
          </a:p>
        </p:txBody>
      </p:sp>
      <p:sp>
        <p:nvSpPr>
          <p:cNvPr id="4" name="Text Placeholder 3">
            <a:extLst>
              <a:ext uri="{FF2B5EF4-FFF2-40B4-BE49-F238E27FC236}">
                <a16:creationId xmlns:a16="http://schemas.microsoft.com/office/drawing/2014/main" id="{C4872C5B-9948-984E-844C-BF6CC15AB9D7}"/>
              </a:ext>
            </a:extLst>
          </p:cNvPr>
          <p:cNvSpPr>
            <a:spLocks noGrp="1"/>
          </p:cNvSpPr>
          <p:nvPr>
            <p:ph type="body" idx="1"/>
          </p:nvPr>
        </p:nvSpPr>
        <p:spPr>
          <a:xfrm>
            <a:off x="2664458" y="1794077"/>
            <a:ext cx="3470124" cy="1435260"/>
          </a:xfrm>
        </p:spPr>
        <p:txBody>
          <a:bodyPr>
            <a:normAutofit/>
          </a:bodyPr>
          <a:lstStyle/>
          <a:p>
            <a:r>
              <a:rPr lang="sv-SE" sz="4000" b="1" dirty="0">
                <a:solidFill>
                  <a:schemeClr val="tx1"/>
                </a:solidFill>
              </a:rPr>
              <a:t>The Cloud</a:t>
            </a:r>
          </a:p>
        </p:txBody>
      </p:sp>
    </p:spTree>
    <p:extLst>
      <p:ext uri="{BB962C8B-B14F-4D97-AF65-F5344CB8AC3E}">
        <p14:creationId xmlns:p14="http://schemas.microsoft.com/office/powerpoint/2010/main" val="1968153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698" y="582448"/>
            <a:ext cx="8520599" cy="572699"/>
          </a:xfrm>
        </p:spPr>
        <p:txBody>
          <a:bodyPr>
            <a:normAutofit fontScale="90000"/>
          </a:bodyPr>
          <a:lstStyle/>
          <a:p>
            <a:r>
              <a:rPr lang="en-US" b="1" dirty="0"/>
              <a:t>Introduction to Blockchain</a:t>
            </a:r>
          </a:p>
        </p:txBody>
      </p:sp>
      <p:sp>
        <p:nvSpPr>
          <p:cNvPr id="3" name="Slide Number Placeholder 2"/>
          <p:cNvSpPr>
            <a:spLocks noGrp="1"/>
          </p:cNvSpPr>
          <p:nvPr>
            <p:ph type="sldNum" idx="12"/>
          </p:nvPr>
        </p:nvSpPr>
        <p:spPr/>
        <p:txBody>
          <a:bodyPr/>
          <a:lstStyle/>
          <a:p>
            <a:pPr algn="l">
              <a:buClr>
                <a:srgbClr val="434343"/>
              </a:buClr>
              <a:buSzPct val="25000"/>
            </a:pPr>
            <a:fld id="{00000000-1234-1234-1234-123412341234}" type="slidenum">
              <a:rPr lang="en-US" sz="1000">
                <a:solidFill>
                  <a:srgbClr val="434343"/>
                </a:solidFill>
              </a:rPr>
              <a:pPr algn="l">
                <a:buClr>
                  <a:srgbClr val="434343"/>
                </a:buClr>
                <a:buSzPct val="25000"/>
              </a:pPr>
              <a:t>3</a:t>
            </a:fld>
            <a:endParaRPr lang="en-US" sz="1000">
              <a:solidFill>
                <a:srgbClr val="434343"/>
              </a:solidFill>
            </a:endParaRPr>
          </a:p>
        </p:txBody>
      </p:sp>
      <p:sp>
        <p:nvSpPr>
          <p:cNvPr id="4" name="Text Placeholder 3"/>
          <p:cNvSpPr>
            <a:spLocks noGrp="1"/>
          </p:cNvSpPr>
          <p:nvPr>
            <p:ph type="body" idx="1"/>
          </p:nvPr>
        </p:nvSpPr>
        <p:spPr>
          <a:xfrm>
            <a:off x="311424" y="1017724"/>
            <a:ext cx="8521149" cy="3237753"/>
          </a:xfrm>
        </p:spPr>
        <p:txBody>
          <a:bodyPr/>
          <a:lstStyle/>
          <a:p>
            <a:r>
              <a:rPr lang="en-US" dirty="0">
                <a:solidFill>
                  <a:schemeClr val="tx1"/>
                </a:solidFill>
              </a:rPr>
              <a:t>October 2008, it all started with Satoshi Nakamoto and his historic paper </a:t>
            </a:r>
            <a:r>
              <a:rPr lang="en-US" b="1" dirty="0">
                <a:solidFill>
                  <a:schemeClr val="tx1"/>
                </a:solidFill>
              </a:rPr>
              <a:t>Bitcoin, a</a:t>
            </a:r>
            <a:r>
              <a:rPr lang="en-US" b="1" dirty="0"/>
              <a:t> </a:t>
            </a:r>
            <a:r>
              <a:rPr lang="en-US" b="1" dirty="0">
                <a:solidFill>
                  <a:schemeClr val="tx1"/>
                </a:solidFill>
                <a:highlight>
                  <a:srgbClr val="F8F9F8"/>
                </a:highlight>
              </a:rPr>
              <a:t>Peer-to-Peer Electronic Cash System </a:t>
            </a:r>
            <a:r>
              <a:rPr lang="en-US" dirty="0">
                <a:highlight>
                  <a:srgbClr val="F8F9F8"/>
                </a:highlight>
                <a:hlinkClick r:id="rId2"/>
              </a:rPr>
              <a:t>https://bitcoin.org/</a:t>
            </a:r>
            <a:r>
              <a:rPr lang="en-US" dirty="0" err="1">
                <a:highlight>
                  <a:srgbClr val="F8F9F8"/>
                </a:highlight>
                <a:hlinkClick r:id="rId2"/>
              </a:rPr>
              <a:t>bitcoin.pdf</a:t>
            </a:r>
            <a:r>
              <a:rPr lang="en-US" dirty="0" err="1">
                <a:highlight>
                  <a:srgbClr val="F8F9F8"/>
                </a:highlight>
              </a:rPr>
              <a:t>.</a:t>
            </a:r>
            <a:r>
              <a:rPr lang="en-US" dirty="0" err="1">
                <a:solidFill>
                  <a:schemeClr val="tx1"/>
                </a:solidFill>
                <a:highlight>
                  <a:srgbClr val="F8F9F8"/>
                </a:highlight>
              </a:rPr>
              <a:t>Which</a:t>
            </a:r>
            <a:r>
              <a:rPr lang="en-US" dirty="0">
                <a:solidFill>
                  <a:schemeClr val="tx1"/>
                </a:solidFill>
                <a:highlight>
                  <a:srgbClr val="F8F9F8"/>
                </a:highlight>
              </a:rPr>
              <a:t> addressed a key problem:</a:t>
            </a:r>
          </a:p>
        </p:txBody>
      </p:sp>
      <p:sp>
        <p:nvSpPr>
          <p:cNvPr id="6" name="Rectangle 5">
            <a:extLst>
              <a:ext uri="{FF2B5EF4-FFF2-40B4-BE49-F238E27FC236}">
                <a16:creationId xmlns:a16="http://schemas.microsoft.com/office/drawing/2014/main" id="{5DD793BC-D4B5-184B-AD56-9BE3E4B596EE}"/>
              </a:ext>
            </a:extLst>
          </p:cNvPr>
          <p:cNvSpPr/>
          <p:nvPr/>
        </p:nvSpPr>
        <p:spPr>
          <a:xfrm>
            <a:off x="311144" y="2355787"/>
            <a:ext cx="8245637" cy="1754326"/>
          </a:xfrm>
          <a:prstGeom prst="rect">
            <a:avLst/>
          </a:prstGeom>
        </p:spPr>
        <p:txBody>
          <a:bodyPr wrap="square">
            <a:spAutoFit/>
          </a:bodyPr>
          <a:lstStyle/>
          <a:p>
            <a:r>
              <a:rPr lang="sv-SE" i="1" dirty="0"/>
              <a:t>A purely peer-to-peer version of electronic cash would allow online payments to be sent directly from </a:t>
            </a:r>
            <a:r>
              <a:rPr lang="sv-SE" i="1" dirty="0" err="1"/>
              <a:t>one</a:t>
            </a:r>
            <a:r>
              <a:rPr lang="sv-SE" i="1" dirty="0"/>
              <a:t> party to another without going </a:t>
            </a:r>
            <a:r>
              <a:rPr lang="sv-SE" i="1" dirty="0" err="1"/>
              <a:t>through</a:t>
            </a:r>
            <a:r>
              <a:rPr lang="sv-SE" i="1" dirty="0"/>
              <a:t> a </a:t>
            </a:r>
            <a:r>
              <a:rPr lang="sv-SE" i="1" dirty="0" err="1"/>
              <a:t>financial</a:t>
            </a:r>
            <a:r>
              <a:rPr lang="sv-SE" i="1" dirty="0"/>
              <a:t> institution. </a:t>
            </a:r>
            <a:r>
              <a:rPr lang="sv-SE" b="1" i="1" dirty="0"/>
              <a:t>Digital </a:t>
            </a:r>
            <a:r>
              <a:rPr lang="sv-SE" b="1" i="1" dirty="0" err="1"/>
              <a:t>signatures</a:t>
            </a:r>
            <a:r>
              <a:rPr lang="sv-SE" b="1" i="1" dirty="0"/>
              <a:t> </a:t>
            </a:r>
            <a:r>
              <a:rPr lang="sv-SE" b="1" i="1" dirty="0" err="1"/>
              <a:t>provide</a:t>
            </a:r>
            <a:r>
              <a:rPr lang="sv-SE" b="1" i="1" dirty="0"/>
              <a:t> part of the solution</a:t>
            </a:r>
            <a:r>
              <a:rPr lang="sv-SE" i="1" dirty="0"/>
              <a:t>, </a:t>
            </a:r>
            <a:r>
              <a:rPr lang="sv-SE" i="1" dirty="0" err="1"/>
              <a:t>but</a:t>
            </a:r>
            <a:r>
              <a:rPr lang="sv-SE" i="1" dirty="0"/>
              <a:t> the </a:t>
            </a:r>
            <a:r>
              <a:rPr lang="sv-SE" i="1" dirty="0" err="1"/>
              <a:t>main</a:t>
            </a:r>
            <a:r>
              <a:rPr lang="sv-SE" i="1" dirty="0"/>
              <a:t> </a:t>
            </a:r>
            <a:r>
              <a:rPr lang="sv-SE" i="1" dirty="0" err="1"/>
              <a:t>benefits</a:t>
            </a:r>
            <a:r>
              <a:rPr lang="sv-SE" i="1" dirty="0"/>
              <a:t> </a:t>
            </a:r>
            <a:r>
              <a:rPr lang="sv-SE" i="1" dirty="0" err="1"/>
              <a:t>are</a:t>
            </a:r>
            <a:r>
              <a:rPr lang="sv-SE" i="1" dirty="0"/>
              <a:t> </a:t>
            </a:r>
            <a:r>
              <a:rPr lang="sv-SE" i="1" dirty="0" err="1"/>
              <a:t>lost</a:t>
            </a:r>
            <a:r>
              <a:rPr lang="sv-SE" i="1" dirty="0"/>
              <a:t> </a:t>
            </a:r>
            <a:r>
              <a:rPr lang="sv-SE" i="1" dirty="0" err="1"/>
              <a:t>if</a:t>
            </a:r>
            <a:r>
              <a:rPr lang="sv-SE" i="1" dirty="0"/>
              <a:t> a trusted </a:t>
            </a:r>
            <a:r>
              <a:rPr lang="sv-SE" i="1" dirty="0" err="1"/>
              <a:t>third</a:t>
            </a:r>
            <a:r>
              <a:rPr lang="sv-SE" i="1" dirty="0"/>
              <a:t> party is still </a:t>
            </a:r>
            <a:r>
              <a:rPr lang="sv-SE" i="1" dirty="0" err="1"/>
              <a:t>required</a:t>
            </a:r>
            <a:r>
              <a:rPr lang="sv-SE" i="1" dirty="0"/>
              <a:t> to </a:t>
            </a:r>
            <a:r>
              <a:rPr lang="sv-SE" i="1" dirty="0" err="1"/>
              <a:t>prevent</a:t>
            </a:r>
            <a:r>
              <a:rPr lang="sv-SE" i="1" dirty="0"/>
              <a:t> double-</a:t>
            </a:r>
            <a:r>
              <a:rPr lang="sv-SE" i="1" dirty="0" err="1"/>
              <a:t>spending</a:t>
            </a:r>
            <a:r>
              <a:rPr lang="sv-SE" i="1" dirty="0"/>
              <a:t>. </a:t>
            </a:r>
            <a:r>
              <a:rPr lang="sv-SE" b="1" i="1" dirty="0" err="1"/>
              <a:t>We</a:t>
            </a:r>
            <a:r>
              <a:rPr lang="sv-SE" b="1" i="1" dirty="0"/>
              <a:t> </a:t>
            </a:r>
            <a:r>
              <a:rPr lang="sv-SE" b="1" i="1" dirty="0" err="1"/>
              <a:t>propose</a:t>
            </a:r>
            <a:r>
              <a:rPr lang="sv-SE" b="1" i="1" dirty="0"/>
              <a:t> a solution to the double-</a:t>
            </a:r>
            <a:r>
              <a:rPr lang="sv-SE" b="1" i="1" dirty="0" err="1"/>
              <a:t>spending</a:t>
            </a:r>
            <a:r>
              <a:rPr lang="sv-SE" b="1" i="1" dirty="0"/>
              <a:t> problem </a:t>
            </a:r>
            <a:r>
              <a:rPr lang="sv-SE" b="1" i="1" dirty="0" err="1"/>
              <a:t>using</a:t>
            </a:r>
            <a:r>
              <a:rPr lang="sv-SE" b="1" i="1" dirty="0"/>
              <a:t> a </a:t>
            </a:r>
            <a:r>
              <a:rPr lang="sv-SE" b="1" i="1" dirty="0" err="1"/>
              <a:t>peer</a:t>
            </a:r>
            <a:r>
              <a:rPr lang="sv-SE" b="1" i="1" dirty="0"/>
              <a:t>-to-</a:t>
            </a:r>
            <a:r>
              <a:rPr lang="sv-SE" b="1" i="1" dirty="0" err="1"/>
              <a:t>peer</a:t>
            </a:r>
            <a:r>
              <a:rPr lang="sv-SE" b="1" i="1" dirty="0"/>
              <a:t> </a:t>
            </a:r>
            <a:r>
              <a:rPr lang="sv-SE" b="1" i="1" dirty="0" err="1"/>
              <a:t>network</a:t>
            </a:r>
            <a:r>
              <a:rPr lang="sv-SE" b="1" i="1" dirty="0"/>
              <a:t>.</a:t>
            </a:r>
          </a:p>
        </p:txBody>
      </p:sp>
    </p:spTree>
    <p:extLst>
      <p:ext uri="{BB962C8B-B14F-4D97-AF65-F5344CB8AC3E}">
        <p14:creationId xmlns:p14="http://schemas.microsoft.com/office/powerpoint/2010/main" val="28876921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9FAB5-E1E1-1A4F-8D95-F1BAD1C109AB}"/>
              </a:ext>
            </a:extLst>
          </p:cNvPr>
          <p:cNvSpPr>
            <a:spLocks noGrp="1"/>
          </p:cNvSpPr>
          <p:nvPr>
            <p:ph type="title"/>
          </p:nvPr>
        </p:nvSpPr>
        <p:spPr/>
        <p:txBody>
          <a:bodyPr>
            <a:normAutofit fontScale="90000"/>
          </a:bodyPr>
          <a:lstStyle/>
          <a:p>
            <a:endParaRPr lang="sv-SE"/>
          </a:p>
        </p:txBody>
      </p:sp>
      <p:sp>
        <p:nvSpPr>
          <p:cNvPr id="3" name="Slide Number Placeholder 2">
            <a:extLst>
              <a:ext uri="{FF2B5EF4-FFF2-40B4-BE49-F238E27FC236}">
                <a16:creationId xmlns:a16="http://schemas.microsoft.com/office/drawing/2014/main" id="{7A417477-8D43-1B42-88DB-D3EA0D2BD684}"/>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smtClean="0">
                <a:solidFill>
                  <a:srgbClr val="434343"/>
                </a:solidFill>
                <a:latin typeface="Arial"/>
                <a:ea typeface="Arial"/>
                <a:cs typeface="Arial"/>
                <a:sym typeface="Arial"/>
              </a:rPr>
              <a:t>30</a:t>
            </a:fld>
            <a:endParaRPr lang="en-US" sz="1000" b="0" i="0" u="none" strike="noStrike" cap="none">
              <a:solidFill>
                <a:srgbClr val="434343"/>
              </a:solidFill>
              <a:latin typeface="Arial"/>
              <a:ea typeface="Arial"/>
              <a:cs typeface="Arial"/>
              <a:sym typeface="Arial"/>
            </a:endParaRPr>
          </a:p>
        </p:txBody>
      </p:sp>
      <p:sp>
        <p:nvSpPr>
          <p:cNvPr id="4" name="Text Placeholder 3">
            <a:extLst>
              <a:ext uri="{FF2B5EF4-FFF2-40B4-BE49-F238E27FC236}">
                <a16:creationId xmlns:a16="http://schemas.microsoft.com/office/drawing/2014/main" id="{20136D31-E0C4-1243-9827-0F92BFF2AC24}"/>
              </a:ext>
            </a:extLst>
          </p:cNvPr>
          <p:cNvSpPr>
            <a:spLocks noGrp="1"/>
          </p:cNvSpPr>
          <p:nvPr>
            <p:ph type="body" idx="1"/>
          </p:nvPr>
        </p:nvSpPr>
        <p:spPr/>
        <p:txBody>
          <a:bodyPr/>
          <a:lstStyle/>
          <a:p>
            <a:endParaRPr lang="sv-SE"/>
          </a:p>
        </p:txBody>
      </p:sp>
      <p:pic>
        <p:nvPicPr>
          <p:cNvPr id="8" name="Picture 7">
            <a:extLst>
              <a:ext uri="{FF2B5EF4-FFF2-40B4-BE49-F238E27FC236}">
                <a16:creationId xmlns:a16="http://schemas.microsoft.com/office/drawing/2014/main" id="{A48C0433-E539-5545-BD3F-4EBB5324AB1B}"/>
              </a:ext>
            </a:extLst>
          </p:cNvPr>
          <p:cNvPicPr>
            <a:picLocks noChangeAspect="1"/>
          </p:cNvPicPr>
          <p:nvPr/>
        </p:nvPicPr>
        <p:blipFill>
          <a:blip r:embed="rId2"/>
          <a:stretch>
            <a:fillRect/>
          </a:stretch>
        </p:blipFill>
        <p:spPr>
          <a:xfrm>
            <a:off x="0" y="193057"/>
            <a:ext cx="9144000" cy="4950443"/>
          </a:xfrm>
          <a:prstGeom prst="rect">
            <a:avLst/>
          </a:prstGeom>
        </p:spPr>
      </p:pic>
    </p:spTree>
    <p:extLst>
      <p:ext uri="{BB962C8B-B14F-4D97-AF65-F5344CB8AC3E}">
        <p14:creationId xmlns:p14="http://schemas.microsoft.com/office/powerpoint/2010/main" val="25221153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327" y="0"/>
            <a:ext cx="5743200" cy="621059"/>
          </a:xfrm>
          <a:noFill/>
        </p:spPr>
        <p:txBody>
          <a:bodyPr>
            <a:normAutofit fontScale="90000"/>
          </a:bodyPr>
          <a:lstStyle/>
          <a:p>
            <a:pPr algn="l">
              <a:spcBef>
                <a:spcPct val="20000"/>
              </a:spcBef>
            </a:pPr>
            <a:r>
              <a:rPr lang="en-US" sz="2400" dirty="0">
                <a:solidFill>
                  <a:srgbClr val="0064FF"/>
                </a:solidFill>
                <a:ea typeface="+mn-ea"/>
              </a:rPr>
              <a:t>IBM Cloud Garage with Blockchain</a:t>
            </a:r>
          </a:p>
        </p:txBody>
      </p:sp>
      <p:sp>
        <p:nvSpPr>
          <p:cNvPr id="2" name="Content Placeholder 1"/>
          <p:cNvSpPr>
            <a:spLocks noGrp="1"/>
          </p:cNvSpPr>
          <p:nvPr>
            <p:ph sz="quarter" idx="15"/>
          </p:nvPr>
        </p:nvSpPr>
        <p:spPr>
          <a:xfrm>
            <a:off x="5915379" y="3846870"/>
            <a:ext cx="3228621" cy="1296629"/>
          </a:xfrm>
        </p:spPr>
        <p:txBody>
          <a:bodyPr/>
          <a:lstStyle/>
          <a:p>
            <a:r>
              <a:rPr lang="en-US" dirty="0"/>
              <a:t>Architectural Consultation</a:t>
            </a:r>
          </a:p>
        </p:txBody>
      </p:sp>
      <p:sp>
        <p:nvSpPr>
          <p:cNvPr id="3" name="Content Placeholder 2"/>
          <p:cNvSpPr>
            <a:spLocks noGrp="1"/>
          </p:cNvSpPr>
          <p:nvPr>
            <p:ph sz="quarter" idx="16"/>
          </p:nvPr>
        </p:nvSpPr>
        <p:spPr>
          <a:xfrm>
            <a:off x="5915379" y="1285199"/>
            <a:ext cx="3228622" cy="1286550"/>
          </a:xfrm>
        </p:spPr>
        <p:txBody>
          <a:bodyPr/>
          <a:lstStyle/>
          <a:p>
            <a:r>
              <a:rPr lang="en-US" dirty="0"/>
              <a:t>Design Thinking Workshop</a:t>
            </a:r>
          </a:p>
          <a:p>
            <a:endParaRPr lang="en-US" dirty="0"/>
          </a:p>
        </p:txBody>
      </p:sp>
      <p:sp>
        <p:nvSpPr>
          <p:cNvPr id="4" name="Content Placeholder 3"/>
          <p:cNvSpPr>
            <a:spLocks noGrp="1"/>
          </p:cNvSpPr>
          <p:nvPr>
            <p:ph sz="quarter" idx="17"/>
          </p:nvPr>
        </p:nvSpPr>
        <p:spPr>
          <a:xfrm>
            <a:off x="5915379" y="2571749"/>
            <a:ext cx="3228621" cy="1285200"/>
          </a:xfrm>
        </p:spPr>
        <p:txBody>
          <a:bodyPr/>
          <a:lstStyle/>
          <a:p>
            <a:r>
              <a:rPr lang="en-US" dirty="0"/>
              <a:t>Minimum Viable Product Buildup (MVP) </a:t>
            </a:r>
          </a:p>
        </p:txBody>
      </p:sp>
      <p:sp>
        <p:nvSpPr>
          <p:cNvPr id="5" name="Content Placeholder 4"/>
          <p:cNvSpPr>
            <a:spLocks noGrp="1"/>
          </p:cNvSpPr>
          <p:nvPr>
            <p:ph sz="quarter" idx="18"/>
          </p:nvPr>
        </p:nvSpPr>
        <p:spPr>
          <a:xfrm>
            <a:off x="5915379" y="0"/>
            <a:ext cx="3228621" cy="1285199"/>
          </a:xfrm>
          <a:solidFill>
            <a:schemeClr val="accent4"/>
          </a:solidFill>
        </p:spPr>
        <p:txBody>
          <a:bodyPr>
            <a:noAutofit/>
          </a:bodyPr>
          <a:lstStyle/>
          <a:p>
            <a:r>
              <a:rPr lang="en-US" sz="1600" dirty="0"/>
              <a:t>Discovery Workshop</a:t>
            </a:r>
          </a:p>
        </p:txBody>
      </p:sp>
      <p:grpSp>
        <p:nvGrpSpPr>
          <p:cNvPr id="31" name="Group 30"/>
          <p:cNvGrpSpPr/>
          <p:nvPr/>
        </p:nvGrpSpPr>
        <p:grpSpPr>
          <a:xfrm>
            <a:off x="182198" y="768586"/>
            <a:ext cx="1217075" cy="1666170"/>
            <a:chOff x="182198" y="1104648"/>
            <a:chExt cx="1217075" cy="1666170"/>
          </a:xfrm>
        </p:grpSpPr>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2198" y="1104648"/>
              <a:ext cx="1217075" cy="1215555"/>
            </a:xfrm>
            <a:prstGeom prst="rect">
              <a:avLst/>
            </a:prstGeom>
          </p:spPr>
        </p:pic>
        <p:sp>
          <p:nvSpPr>
            <p:cNvPr id="23" name="Text Placeholder 6"/>
            <p:cNvSpPr txBox="1">
              <a:spLocks/>
            </p:cNvSpPr>
            <p:nvPr/>
          </p:nvSpPr>
          <p:spPr>
            <a:xfrm>
              <a:off x="320884" y="2353129"/>
              <a:ext cx="939701" cy="417689"/>
            </a:xfrm>
            <a:prstGeom prst="rect">
              <a:avLst/>
            </a:prstGeom>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solidFill>
                    <a:srgbClr val="0000FF"/>
                  </a:solidFill>
                </a:rPr>
                <a:t>Dubai</a:t>
              </a:r>
            </a:p>
          </p:txBody>
        </p:sp>
      </p:grpSp>
      <p:grpSp>
        <p:nvGrpSpPr>
          <p:cNvPr id="32" name="Group 31"/>
          <p:cNvGrpSpPr/>
          <p:nvPr/>
        </p:nvGrpSpPr>
        <p:grpSpPr>
          <a:xfrm>
            <a:off x="1604095" y="768586"/>
            <a:ext cx="1215555" cy="1670049"/>
            <a:chOff x="1604095" y="1104648"/>
            <a:chExt cx="1215555" cy="1670049"/>
          </a:xfrm>
        </p:grpSpPr>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04095" y="1104648"/>
              <a:ext cx="1215555" cy="1215555"/>
            </a:xfrm>
            <a:prstGeom prst="rect">
              <a:avLst/>
            </a:prstGeom>
          </p:spPr>
        </p:pic>
        <p:sp>
          <p:nvSpPr>
            <p:cNvPr id="24" name="Text Placeholder 6"/>
            <p:cNvSpPr txBox="1">
              <a:spLocks/>
            </p:cNvSpPr>
            <p:nvPr/>
          </p:nvSpPr>
          <p:spPr>
            <a:xfrm>
              <a:off x="1742021" y="2357008"/>
              <a:ext cx="939701" cy="417689"/>
            </a:xfrm>
            <a:prstGeom prst="rect">
              <a:avLst/>
            </a:prstGeom>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a:solidFill>
                    <a:srgbClr val="0000FF"/>
                  </a:solidFill>
                </a:rPr>
                <a:t>London</a:t>
              </a:r>
              <a:endParaRPr lang="en-US" dirty="0">
                <a:solidFill>
                  <a:srgbClr val="0000FF"/>
                </a:solidFill>
              </a:endParaRPr>
            </a:p>
          </p:txBody>
        </p:sp>
      </p:grpSp>
      <p:grpSp>
        <p:nvGrpSpPr>
          <p:cNvPr id="33" name="Group 32"/>
          <p:cNvGrpSpPr/>
          <p:nvPr/>
        </p:nvGrpSpPr>
        <p:grpSpPr>
          <a:xfrm>
            <a:off x="2910497" y="749896"/>
            <a:ext cx="1215555" cy="1684860"/>
            <a:chOff x="2910497" y="1085958"/>
            <a:chExt cx="1215555" cy="1684860"/>
          </a:xfrm>
        </p:grpSpPr>
        <p:pic>
          <p:nvPicPr>
            <p:cNvPr id="17" name="Picture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10497" y="1085958"/>
              <a:ext cx="1215555" cy="1215555"/>
            </a:xfrm>
            <a:prstGeom prst="rect">
              <a:avLst/>
            </a:prstGeom>
          </p:spPr>
        </p:pic>
        <p:sp>
          <p:nvSpPr>
            <p:cNvPr id="25" name="Text Placeholder 6"/>
            <p:cNvSpPr txBox="1">
              <a:spLocks/>
            </p:cNvSpPr>
            <p:nvPr/>
          </p:nvSpPr>
          <p:spPr>
            <a:xfrm>
              <a:off x="3123949" y="2353129"/>
              <a:ext cx="939701" cy="417689"/>
            </a:xfrm>
            <a:prstGeom prst="rect">
              <a:avLst/>
            </a:prstGeom>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a:solidFill>
                    <a:srgbClr val="0000FF"/>
                  </a:solidFill>
                </a:rPr>
                <a:t>Munich</a:t>
              </a:r>
              <a:endParaRPr lang="en-US" dirty="0">
                <a:solidFill>
                  <a:srgbClr val="0000FF"/>
                </a:solidFill>
              </a:endParaRPr>
            </a:p>
          </p:txBody>
        </p:sp>
      </p:grpSp>
      <p:grpSp>
        <p:nvGrpSpPr>
          <p:cNvPr id="34" name="Group 33"/>
          <p:cNvGrpSpPr/>
          <p:nvPr/>
        </p:nvGrpSpPr>
        <p:grpSpPr>
          <a:xfrm>
            <a:off x="4273009" y="777005"/>
            <a:ext cx="1217075" cy="1667526"/>
            <a:chOff x="4273009" y="1113067"/>
            <a:chExt cx="1217075" cy="1667526"/>
          </a:xfrm>
        </p:grpSpPr>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73009" y="1113067"/>
              <a:ext cx="1217075" cy="1215555"/>
            </a:xfrm>
            <a:prstGeom prst="rect">
              <a:avLst/>
            </a:prstGeom>
          </p:spPr>
        </p:pic>
        <p:sp>
          <p:nvSpPr>
            <p:cNvPr id="26" name="Text Placeholder 6"/>
            <p:cNvSpPr txBox="1">
              <a:spLocks/>
            </p:cNvSpPr>
            <p:nvPr/>
          </p:nvSpPr>
          <p:spPr>
            <a:xfrm>
              <a:off x="4347774" y="2362904"/>
              <a:ext cx="1067544" cy="417689"/>
            </a:xfrm>
            <a:prstGeom prst="rect">
              <a:avLst/>
            </a:prstGeom>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solidFill>
                    <a:srgbClr val="0000FF"/>
                  </a:solidFill>
                </a:rPr>
                <a:t>New York</a:t>
              </a:r>
            </a:p>
          </p:txBody>
        </p:sp>
      </p:grpSp>
      <p:grpSp>
        <p:nvGrpSpPr>
          <p:cNvPr id="35" name="Group 34"/>
          <p:cNvGrpSpPr/>
          <p:nvPr/>
        </p:nvGrpSpPr>
        <p:grpSpPr>
          <a:xfrm>
            <a:off x="87649" y="2562178"/>
            <a:ext cx="1515636" cy="1643008"/>
            <a:chOff x="87649" y="2898240"/>
            <a:chExt cx="1515636" cy="1643008"/>
          </a:xfrm>
        </p:grpSpPr>
        <p:pic>
          <p:nvPicPr>
            <p:cNvPr id="19" name="Picture 1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37827" y="2898240"/>
              <a:ext cx="1215281" cy="1216800"/>
            </a:xfrm>
            <a:prstGeom prst="rect">
              <a:avLst/>
            </a:prstGeom>
          </p:spPr>
        </p:pic>
        <p:sp>
          <p:nvSpPr>
            <p:cNvPr id="27" name="Text Placeholder 6"/>
            <p:cNvSpPr txBox="1">
              <a:spLocks/>
            </p:cNvSpPr>
            <p:nvPr/>
          </p:nvSpPr>
          <p:spPr>
            <a:xfrm>
              <a:off x="87649" y="4123559"/>
              <a:ext cx="1515636" cy="417689"/>
            </a:xfrm>
            <a:prstGeom prst="rect">
              <a:avLst/>
            </a:prstGeom>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solidFill>
                    <a:srgbClr val="0000FF"/>
                  </a:solidFill>
                </a:rPr>
                <a:t>San Francisco</a:t>
              </a:r>
            </a:p>
          </p:txBody>
        </p:sp>
      </p:grpSp>
      <p:grpSp>
        <p:nvGrpSpPr>
          <p:cNvPr id="36" name="Group 35"/>
          <p:cNvGrpSpPr/>
          <p:nvPr/>
        </p:nvGrpSpPr>
        <p:grpSpPr>
          <a:xfrm>
            <a:off x="1610389" y="2545722"/>
            <a:ext cx="1261540" cy="1659464"/>
            <a:chOff x="1610389" y="2881784"/>
            <a:chExt cx="1261540" cy="1659464"/>
          </a:xfrm>
        </p:grpSpPr>
        <p:pic>
          <p:nvPicPr>
            <p:cNvPr id="20" name="Picture 1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644956" y="2881784"/>
              <a:ext cx="1216800" cy="1216800"/>
            </a:xfrm>
            <a:prstGeom prst="rect">
              <a:avLst/>
            </a:prstGeom>
          </p:spPr>
        </p:pic>
        <p:sp>
          <p:nvSpPr>
            <p:cNvPr id="28" name="Text Placeholder 6"/>
            <p:cNvSpPr txBox="1">
              <a:spLocks/>
            </p:cNvSpPr>
            <p:nvPr/>
          </p:nvSpPr>
          <p:spPr>
            <a:xfrm>
              <a:off x="1610389" y="4123559"/>
              <a:ext cx="1261540" cy="417689"/>
            </a:xfrm>
            <a:prstGeom prst="rect">
              <a:avLst/>
            </a:prstGeom>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a:solidFill>
                    <a:srgbClr val="0000FF"/>
                  </a:solidFill>
                </a:rPr>
                <a:t>Singapore</a:t>
              </a:r>
              <a:endParaRPr lang="en-US" dirty="0">
                <a:solidFill>
                  <a:srgbClr val="0000FF"/>
                </a:solidFill>
              </a:endParaRPr>
            </a:p>
          </p:txBody>
        </p:sp>
      </p:grpSp>
      <p:grpSp>
        <p:nvGrpSpPr>
          <p:cNvPr id="37" name="Group 36"/>
          <p:cNvGrpSpPr/>
          <p:nvPr/>
        </p:nvGrpSpPr>
        <p:grpSpPr>
          <a:xfrm>
            <a:off x="2972838" y="2530193"/>
            <a:ext cx="1216800" cy="1674993"/>
            <a:chOff x="2972838" y="2866255"/>
            <a:chExt cx="1216800" cy="1674993"/>
          </a:xfrm>
        </p:grpSpPr>
        <p:pic>
          <p:nvPicPr>
            <p:cNvPr id="21" name="Picture 20"/>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972838" y="2866255"/>
              <a:ext cx="1216800" cy="1216800"/>
            </a:xfrm>
            <a:prstGeom prst="rect">
              <a:avLst/>
            </a:prstGeom>
          </p:spPr>
        </p:pic>
        <p:sp>
          <p:nvSpPr>
            <p:cNvPr id="29" name="Text Placeholder 6"/>
            <p:cNvSpPr txBox="1">
              <a:spLocks/>
            </p:cNvSpPr>
            <p:nvPr/>
          </p:nvSpPr>
          <p:spPr>
            <a:xfrm>
              <a:off x="3007978" y="4123559"/>
              <a:ext cx="1146520" cy="417689"/>
            </a:xfrm>
            <a:prstGeom prst="rect">
              <a:avLst/>
            </a:prstGeom>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solidFill>
                    <a:srgbClr val="0000FF"/>
                  </a:solidFill>
                </a:rPr>
                <a:t>Tokyo</a:t>
              </a:r>
            </a:p>
          </p:txBody>
        </p:sp>
      </p:grpSp>
      <p:grpSp>
        <p:nvGrpSpPr>
          <p:cNvPr id="38" name="Group 37"/>
          <p:cNvGrpSpPr/>
          <p:nvPr/>
        </p:nvGrpSpPr>
        <p:grpSpPr>
          <a:xfrm>
            <a:off x="4333967" y="2507614"/>
            <a:ext cx="1216800" cy="1697572"/>
            <a:chOff x="4333967" y="2843676"/>
            <a:chExt cx="1216800" cy="1697572"/>
          </a:xfrm>
        </p:grpSpPr>
        <p:pic>
          <p:nvPicPr>
            <p:cNvPr id="22" name="Picture 21"/>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333967" y="2843676"/>
              <a:ext cx="1216800" cy="1216800"/>
            </a:xfrm>
            <a:prstGeom prst="rect">
              <a:avLst/>
            </a:prstGeom>
          </p:spPr>
        </p:pic>
        <p:sp>
          <p:nvSpPr>
            <p:cNvPr id="30" name="Text Placeholder 6"/>
            <p:cNvSpPr txBox="1">
              <a:spLocks/>
            </p:cNvSpPr>
            <p:nvPr/>
          </p:nvSpPr>
          <p:spPr>
            <a:xfrm>
              <a:off x="4408595" y="4123559"/>
              <a:ext cx="1067544" cy="417689"/>
            </a:xfrm>
            <a:prstGeom prst="rect">
              <a:avLst/>
            </a:prstGeom>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solidFill>
                    <a:srgbClr val="0000FF"/>
                  </a:solidFill>
                </a:rPr>
                <a:t>Toronto</a:t>
              </a:r>
            </a:p>
          </p:txBody>
        </p:sp>
      </p:grpSp>
      <p:sp>
        <p:nvSpPr>
          <p:cNvPr id="39" name="TextBox 38">
            <a:extLst>
              <a:ext uri="{FF2B5EF4-FFF2-40B4-BE49-F238E27FC236}">
                <a16:creationId xmlns:a16="http://schemas.microsoft.com/office/drawing/2014/main" id="{BE36B396-19D9-4680-AEB6-12859C3A7B3B}"/>
              </a:ext>
            </a:extLst>
          </p:cNvPr>
          <p:cNvSpPr txBox="1"/>
          <p:nvPr/>
        </p:nvSpPr>
        <p:spPr>
          <a:xfrm>
            <a:off x="1141006" y="4361132"/>
            <a:ext cx="3538982" cy="300082"/>
          </a:xfrm>
          <a:prstGeom prst="rect">
            <a:avLst/>
          </a:prstGeom>
          <a:noFill/>
        </p:spPr>
        <p:txBody>
          <a:bodyPr wrap="none" rtlCol="0">
            <a:spAutoFit/>
          </a:bodyPr>
          <a:lstStyle/>
          <a:p>
            <a:pPr defTabSz="685800"/>
            <a:r>
              <a:rPr lang="en-US" sz="1350" dirty="0">
                <a:solidFill>
                  <a:srgbClr val="0000FF"/>
                </a:solidFill>
              </a:rPr>
              <a:t>… Or we can bring a pop-up location to you!</a:t>
            </a:r>
          </a:p>
        </p:txBody>
      </p:sp>
    </p:spTree>
    <p:extLst>
      <p:ext uri="{BB962C8B-B14F-4D97-AF65-F5344CB8AC3E}">
        <p14:creationId xmlns:p14="http://schemas.microsoft.com/office/powerpoint/2010/main" val="1144828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6897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smtClean="0">
                <a:solidFill>
                  <a:srgbClr val="434343"/>
                </a:solidFill>
                <a:latin typeface="Arial"/>
                <a:ea typeface="Arial"/>
                <a:cs typeface="Arial"/>
                <a:sym typeface="Arial"/>
              </a:rPr>
              <a:t>4</a:t>
            </a:fld>
            <a:endParaRPr lang="en-US" sz="1000" b="0" i="0" u="none" strike="noStrike" cap="none">
              <a:solidFill>
                <a:srgbClr val="434343"/>
              </a:solidFill>
              <a:latin typeface="Arial"/>
              <a:ea typeface="Arial"/>
              <a:cs typeface="Arial"/>
              <a:sym typeface="Aria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145" y="882869"/>
            <a:ext cx="7835900" cy="3051780"/>
          </a:xfrm>
          <a:prstGeom prst="rect">
            <a:avLst/>
          </a:prstGeom>
        </p:spPr>
      </p:pic>
      <p:sp>
        <p:nvSpPr>
          <p:cNvPr id="6" name="Rectangle 5"/>
          <p:cNvSpPr/>
          <p:nvPr/>
        </p:nvSpPr>
        <p:spPr>
          <a:xfrm>
            <a:off x="654049" y="3933153"/>
            <a:ext cx="4487794" cy="369332"/>
          </a:xfrm>
          <a:prstGeom prst="rect">
            <a:avLst/>
          </a:prstGeom>
        </p:spPr>
        <p:txBody>
          <a:bodyPr wrap="square">
            <a:spAutoFit/>
          </a:bodyPr>
          <a:lstStyle/>
          <a:p>
            <a:r>
              <a:rPr lang="en-US" b="1" dirty="0"/>
              <a:t>https://</a:t>
            </a:r>
            <a:r>
              <a:rPr lang="en-US" b="1" dirty="0" err="1"/>
              <a:t>arxiv.org</a:t>
            </a:r>
            <a:r>
              <a:rPr lang="en-US" b="1" dirty="0"/>
              <a:t>/pdf/1801.10228v1.pdf</a:t>
            </a:r>
          </a:p>
        </p:txBody>
      </p:sp>
      <p:sp>
        <p:nvSpPr>
          <p:cNvPr id="7" name="Title 6"/>
          <p:cNvSpPr>
            <a:spLocks noGrp="1"/>
          </p:cNvSpPr>
          <p:nvPr>
            <p:ph type="title"/>
          </p:nvPr>
        </p:nvSpPr>
        <p:spPr/>
        <p:txBody>
          <a:bodyPr>
            <a:normAutofit fontScale="90000"/>
          </a:bodyPr>
          <a:lstStyle/>
          <a:p>
            <a:r>
              <a:rPr lang="en-US" dirty="0"/>
              <a:t> </a:t>
            </a:r>
          </a:p>
        </p:txBody>
      </p:sp>
    </p:spTree>
    <p:extLst>
      <p:ext uri="{BB962C8B-B14F-4D97-AF65-F5344CB8AC3E}">
        <p14:creationId xmlns:p14="http://schemas.microsoft.com/office/powerpoint/2010/main" val="537998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8A610-FC9B-4EEA-A32D-CFC51517E72D}"/>
              </a:ext>
            </a:extLst>
          </p:cNvPr>
          <p:cNvSpPr>
            <a:spLocks noGrp="1"/>
          </p:cNvSpPr>
          <p:nvPr>
            <p:ph type="title"/>
          </p:nvPr>
        </p:nvSpPr>
        <p:spPr/>
        <p:txBody>
          <a:bodyPr>
            <a:normAutofit fontScale="90000"/>
          </a:bodyPr>
          <a:lstStyle/>
          <a:p>
            <a:r>
              <a:rPr lang="en-US" b="1" dirty="0">
                <a:solidFill>
                  <a:schemeClr val="tx2"/>
                </a:solidFill>
              </a:rPr>
              <a:t>A shared, replicated, permissioned ledger</a:t>
            </a:r>
          </a:p>
        </p:txBody>
      </p:sp>
      <p:sp>
        <p:nvSpPr>
          <p:cNvPr id="3" name="Slide Number Placeholder 2">
            <a:extLst>
              <a:ext uri="{FF2B5EF4-FFF2-40B4-BE49-F238E27FC236}">
                <a16:creationId xmlns:a16="http://schemas.microsoft.com/office/drawing/2014/main" id="{BF6BA2EA-A32B-42E9-9359-209FC574CF7C}"/>
              </a:ext>
            </a:extLst>
          </p:cNvPr>
          <p:cNvSpPr>
            <a:spLocks noGrp="1"/>
          </p:cNvSpPr>
          <p:nvPr>
            <p:ph type="sldNum" idx="12"/>
          </p:nvPr>
        </p:nvSpPr>
        <p:spPr/>
        <p:txBody>
          <a:bodyPr/>
          <a:lstStyle/>
          <a:p>
            <a:pPr algn="l">
              <a:buClr>
                <a:srgbClr val="434343"/>
              </a:buClr>
              <a:buSzPct val="25000"/>
            </a:pPr>
            <a:fld id="{00000000-1234-1234-1234-123412341234}" type="slidenum">
              <a:rPr lang="en-US" sz="1000">
                <a:solidFill>
                  <a:srgbClr val="434343"/>
                </a:solidFill>
              </a:rPr>
              <a:pPr algn="l">
                <a:buClr>
                  <a:srgbClr val="434343"/>
                </a:buClr>
                <a:buSzPct val="25000"/>
              </a:pPr>
              <a:t>5</a:t>
            </a:fld>
            <a:endParaRPr lang="en-US" sz="1000">
              <a:solidFill>
                <a:srgbClr val="434343"/>
              </a:solidFill>
            </a:endParaRPr>
          </a:p>
        </p:txBody>
      </p:sp>
      <p:pic>
        <p:nvPicPr>
          <p:cNvPr id="5" name="Picture 4">
            <a:extLst>
              <a:ext uri="{FF2B5EF4-FFF2-40B4-BE49-F238E27FC236}">
                <a16:creationId xmlns:a16="http://schemas.microsoft.com/office/drawing/2014/main" id="{1212DEDB-5731-4633-8795-A1B092745D17}"/>
              </a:ext>
            </a:extLst>
          </p:cNvPr>
          <p:cNvPicPr>
            <a:picLocks noChangeAspect="1"/>
          </p:cNvPicPr>
          <p:nvPr/>
        </p:nvPicPr>
        <p:blipFill>
          <a:blip r:embed="rId3"/>
          <a:stretch>
            <a:fillRect/>
          </a:stretch>
        </p:blipFill>
        <p:spPr>
          <a:xfrm>
            <a:off x="1935332" y="1136660"/>
            <a:ext cx="6685482" cy="3170526"/>
          </a:xfrm>
          <a:prstGeom prst="rect">
            <a:avLst/>
          </a:prstGeom>
        </p:spPr>
      </p:pic>
      <p:sp>
        <p:nvSpPr>
          <p:cNvPr id="4" name="Text Placeholder 3">
            <a:extLst>
              <a:ext uri="{FF2B5EF4-FFF2-40B4-BE49-F238E27FC236}">
                <a16:creationId xmlns:a16="http://schemas.microsoft.com/office/drawing/2014/main" id="{8BEF9BE2-4078-41D0-AD05-AEA1BD6F1C7E}"/>
              </a:ext>
            </a:extLst>
          </p:cNvPr>
          <p:cNvSpPr>
            <a:spLocks noGrp="1"/>
          </p:cNvSpPr>
          <p:nvPr>
            <p:ph type="body" idx="1"/>
          </p:nvPr>
        </p:nvSpPr>
        <p:spPr/>
        <p:txBody>
          <a:bodyPr/>
          <a:lstStyle/>
          <a:p>
            <a:r>
              <a:rPr lang="en-US" dirty="0"/>
              <a:t> </a:t>
            </a:r>
          </a:p>
        </p:txBody>
      </p:sp>
      <p:sp>
        <p:nvSpPr>
          <p:cNvPr id="6" name="Rectangle 5">
            <a:extLst>
              <a:ext uri="{FF2B5EF4-FFF2-40B4-BE49-F238E27FC236}">
                <a16:creationId xmlns:a16="http://schemas.microsoft.com/office/drawing/2014/main" id="{11667D0B-7851-4E48-B452-E6BA8E8BFEE9}"/>
              </a:ext>
            </a:extLst>
          </p:cNvPr>
          <p:cNvSpPr/>
          <p:nvPr/>
        </p:nvSpPr>
        <p:spPr>
          <a:xfrm>
            <a:off x="137519" y="1136660"/>
            <a:ext cx="1971439" cy="3693319"/>
          </a:xfrm>
          <a:prstGeom prst="rect">
            <a:avLst/>
          </a:prstGeom>
        </p:spPr>
        <p:txBody>
          <a:bodyPr wrap="square">
            <a:spAutoFit/>
          </a:bodyPr>
          <a:lstStyle/>
          <a:p>
            <a:r>
              <a:rPr lang="en-US" sz="1800" b="1" dirty="0">
                <a:solidFill>
                  <a:schemeClr val="accent2"/>
                </a:solidFill>
              </a:rPr>
              <a:t>No central, third-party mediator, </a:t>
            </a:r>
          </a:p>
          <a:p>
            <a:r>
              <a:rPr lang="en-US" sz="1800" b="1" dirty="0">
                <a:solidFill>
                  <a:schemeClr val="accent2"/>
                </a:solidFill>
              </a:rPr>
              <a:t>such as a financial institution </a:t>
            </a:r>
          </a:p>
          <a:p>
            <a:r>
              <a:rPr lang="en-US" sz="1800" b="1" dirty="0">
                <a:solidFill>
                  <a:schemeClr val="accent2"/>
                </a:solidFill>
              </a:rPr>
              <a:t>or clearinghouse, is involved </a:t>
            </a:r>
          </a:p>
          <a:p>
            <a:endParaRPr lang="en-US" sz="1800" b="1" dirty="0">
              <a:solidFill>
                <a:schemeClr val="accent2"/>
              </a:solidFill>
            </a:endParaRPr>
          </a:p>
          <a:p>
            <a:r>
              <a:rPr lang="en-US" sz="1800" b="1" dirty="0">
                <a:solidFill>
                  <a:schemeClr val="accent2"/>
                </a:solidFill>
              </a:rPr>
              <a:t>No reconciliation needed</a:t>
            </a:r>
          </a:p>
        </p:txBody>
      </p:sp>
    </p:spTree>
    <p:extLst>
      <p:ext uri="{BB962C8B-B14F-4D97-AF65-F5344CB8AC3E}">
        <p14:creationId xmlns:p14="http://schemas.microsoft.com/office/powerpoint/2010/main" val="883130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58417-9B6A-AE4A-84BC-5A3B7A3A37F4}"/>
              </a:ext>
            </a:extLst>
          </p:cNvPr>
          <p:cNvSpPr>
            <a:spLocks noGrp="1"/>
          </p:cNvSpPr>
          <p:nvPr>
            <p:ph type="title"/>
          </p:nvPr>
        </p:nvSpPr>
        <p:spPr/>
        <p:txBody>
          <a:bodyPr>
            <a:normAutofit fontScale="90000"/>
          </a:bodyPr>
          <a:lstStyle/>
          <a:p>
            <a:r>
              <a:rPr lang="sv-SE" dirty="0"/>
              <a:t> </a:t>
            </a:r>
          </a:p>
        </p:txBody>
      </p:sp>
      <p:sp>
        <p:nvSpPr>
          <p:cNvPr id="3" name="Slide Number Placeholder 2">
            <a:extLst>
              <a:ext uri="{FF2B5EF4-FFF2-40B4-BE49-F238E27FC236}">
                <a16:creationId xmlns:a16="http://schemas.microsoft.com/office/drawing/2014/main" id="{3DD6E98B-AAFD-5C44-B16B-7F1620F9629A}"/>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smtClean="0">
                <a:solidFill>
                  <a:srgbClr val="434343"/>
                </a:solidFill>
                <a:latin typeface="Arial"/>
                <a:ea typeface="Arial"/>
                <a:cs typeface="Arial"/>
                <a:sym typeface="Arial"/>
              </a:rPr>
              <a:t>6</a:t>
            </a:fld>
            <a:endParaRPr lang="en-US" sz="1000" b="0" i="0" u="none" strike="noStrike" cap="none">
              <a:solidFill>
                <a:srgbClr val="434343"/>
              </a:solidFill>
              <a:latin typeface="Arial"/>
              <a:ea typeface="Arial"/>
              <a:cs typeface="Arial"/>
              <a:sym typeface="Arial"/>
            </a:endParaRPr>
          </a:p>
        </p:txBody>
      </p:sp>
      <p:sp>
        <p:nvSpPr>
          <p:cNvPr id="4" name="Text Placeholder 3">
            <a:extLst>
              <a:ext uri="{FF2B5EF4-FFF2-40B4-BE49-F238E27FC236}">
                <a16:creationId xmlns:a16="http://schemas.microsoft.com/office/drawing/2014/main" id="{74DCDE00-78B0-5F49-9441-83DD22A5C75A}"/>
              </a:ext>
            </a:extLst>
          </p:cNvPr>
          <p:cNvSpPr>
            <a:spLocks noGrp="1"/>
          </p:cNvSpPr>
          <p:nvPr>
            <p:ph type="body" idx="1"/>
          </p:nvPr>
        </p:nvSpPr>
        <p:spPr>
          <a:xfrm>
            <a:off x="2533132" y="1114651"/>
            <a:ext cx="5106159" cy="3182030"/>
          </a:xfrm>
        </p:spPr>
        <p:txBody>
          <a:bodyPr>
            <a:normAutofit/>
          </a:bodyPr>
          <a:lstStyle/>
          <a:p>
            <a:r>
              <a:rPr lang="sv-SE" sz="4400" b="1" dirty="0">
                <a:solidFill>
                  <a:schemeClr val="tx1"/>
                </a:solidFill>
              </a:rPr>
              <a:t>Blockchain</a:t>
            </a:r>
          </a:p>
        </p:txBody>
      </p:sp>
    </p:spTree>
    <p:extLst>
      <p:ext uri="{BB962C8B-B14F-4D97-AF65-F5344CB8AC3E}">
        <p14:creationId xmlns:p14="http://schemas.microsoft.com/office/powerpoint/2010/main" val="2333690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6996E3-BB3C-4B46-BB24-D17F04F61BB2}"/>
              </a:ext>
            </a:extLst>
          </p:cNvPr>
          <p:cNvSpPr>
            <a:spLocks noGrp="1"/>
          </p:cNvSpPr>
          <p:nvPr>
            <p:ph type="body" sz="quarter" idx="13"/>
          </p:nvPr>
        </p:nvSpPr>
        <p:spPr/>
        <p:txBody>
          <a:bodyPr/>
          <a:lstStyle/>
          <a:p>
            <a:r>
              <a:rPr lang="en-US" dirty="0"/>
              <a:t>Blockchain global impact</a:t>
            </a:r>
            <a:endParaRPr lang="en-GB" dirty="0"/>
          </a:p>
        </p:txBody>
      </p:sp>
      <p:sp>
        <p:nvSpPr>
          <p:cNvPr id="4" name="Title 1">
            <a:extLst>
              <a:ext uri="{FF2B5EF4-FFF2-40B4-BE49-F238E27FC236}">
                <a16:creationId xmlns:a16="http://schemas.microsoft.com/office/drawing/2014/main" id="{372389C1-E1FC-4F07-8E9F-418B87248D8D}"/>
              </a:ext>
            </a:extLst>
          </p:cNvPr>
          <p:cNvSpPr txBox="1">
            <a:spLocks/>
          </p:cNvSpPr>
          <p:nvPr/>
        </p:nvSpPr>
        <p:spPr>
          <a:xfrm>
            <a:off x="2344559" y="3653486"/>
            <a:ext cx="1560444" cy="30041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685783">
              <a:lnSpc>
                <a:spcPct val="100000"/>
              </a:lnSpc>
              <a:defRPr/>
            </a:pPr>
            <a:r>
              <a:rPr lang="en-US" sz="1400" dirty="0">
                <a:solidFill>
                  <a:prstClr val="black"/>
                </a:solidFill>
                <a:latin typeface="+mn-lt"/>
                <a:ea typeface="IBM Plex Sans" charset="0"/>
                <a:cs typeface="Arial" panose="020B0604020202020204" pitchFamily="34" charset="0"/>
              </a:rPr>
              <a:t>$2.3 Billion</a:t>
            </a:r>
          </a:p>
        </p:txBody>
      </p:sp>
      <p:sp>
        <p:nvSpPr>
          <p:cNvPr id="5" name="Title 1">
            <a:extLst>
              <a:ext uri="{FF2B5EF4-FFF2-40B4-BE49-F238E27FC236}">
                <a16:creationId xmlns:a16="http://schemas.microsoft.com/office/drawing/2014/main" id="{B0A8A8D1-5B90-4A6C-9313-EA81F2831892}"/>
              </a:ext>
            </a:extLst>
          </p:cNvPr>
          <p:cNvSpPr txBox="1">
            <a:spLocks/>
          </p:cNvSpPr>
          <p:nvPr/>
        </p:nvSpPr>
        <p:spPr>
          <a:xfrm>
            <a:off x="2356931" y="3878522"/>
            <a:ext cx="1868521" cy="534720"/>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685783">
              <a:lnSpc>
                <a:spcPct val="100000"/>
              </a:lnSpc>
              <a:defRPr/>
            </a:pPr>
            <a:r>
              <a:rPr lang="en-US" sz="1200" dirty="0">
                <a:solidFill>
                  <a:srgbClr val="053BC8"/>
                </a:solidFill>
                <a:latin typeface="Arial" panose="020B0604020202020204" pitchFamily="34" charset="0"/>
                <a:ea typeface="+mn-ea"/>
                <a:cs typeface="Arial" charset="0"/>
              </a:rPr>
              <a:t>Estimated size of the Blockchain technology market by 2021. 4</a:t>
            </a:r>
          </a:p>
        </p:txBody>
      </p:sp>
      <p:pic>
        <p:nvPicPr>
          <p:cNvPr id="6" name="Picture 5">
            <a:extLst>
              <a:ext uri="{FF2B5EF4-FFF2-40B4-BE49-F238E27FC236}">
                <a16:creationId xmlns:a16="http://schemas.microsoft.com/office/drawing/2014/main" id="{1148B08E-973C-4C45-8833-E8FEAABEED8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94780" y="2984115"/>
            <a:ext cx="521317" cy="521317"/>
          </a:xfrm>
          <a:prstGeom prst="rect">
            <a:avLst/>
          </a:prstGeom>
          <a:solidFill>
            <a:schemeClr val="accent2"/>
          </a:solidFill>
          <a:ln>
            <a:solidFill>
              <a:schemeClr val="bg2"/>
            </a:solidFill>
          </a:ln>
        </p:spPr>
      </p:pic>
      <p:sp>
        <p:nvSpPr>
          <p:cNvPr id="7" name="Title 1">
            <a:extLst>
              <a:ext uri="{FF2B5EF4-FFF2-40B4-BE49-F238E27FC236}">
                <a16:creationId xmlns:a16="http://schemas.microsoft.com/office/drawing/2014/main" id="{308C01A9-722F-4F54-A27B-D8A4A5F3C6A9}"/>
              </a:ext>
            </a:extLst>
          </p:cNvPr>
          <p:cNvSpPr txBox="1">
            <a:spLocks/>
          </p:cNvSpPr>
          <p:nvPr/>
        </p:nvSpPr>
        <p:spPr>
          <a:xfrm>
            <a:off x="2335251" y="1656897"/>
            <a:ext cx="1560444" cy="30041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685783">
              <a:lnSpc>
                <a:spcPct val="100000"/>
              </a:lnSpc>
              <a:defRPr/>
            </a:pPr>
            <a:r>
              <a:rPr lang="en-US" sz="1400" dirty="0">
                <a:solidFill>
                  <a:prstClr val="black"/>
                </a:solidFill>
                <a:latin typeface="+mn-lt"/>
                <a:ea typeface="IBM Plex Sans" charset="0"/>
                <a:cs typeface="Arial" panose="020B0604020202020204" pitchFamily="34" charset="0"/>
              </a:rPr>
              <a:t>$176 Billion</a:t>
            </a:r>
          </a:p>
        </p:txBody>
      </p:sp>
      <p:sp>
        <p:nvSpPr>
          <p:cNvPr id="8" name="Title 1">
            <a:extLst>
              <a:ext uri="{FF2B5EF4-FFF2-40B4-BE49-F238E27FC236}">
                <a16:creationId xmlns:a16="http://schemas.microsoft.com/office/drawing/2014/main" id="{D7F76893-38D5-46D6-B805-127EC70D0106}"/>
              </a:ext>
            </a:extLst>
          </p:cNvPr>
          <p:cNvSpPr txBox="1">
            <a:spLocks/>
          </p:cNvSpPr>
          <p:nvPr/>
        </p:nvSpPr>
        <p:spPr>
          <a:xfrm>
            <a:off x="2344559" y="1885746"/>
            <a:ext cx="1862508" cy="561756"/>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685783">
              <a:lnSpc>
                <a:spcPct val="100000"/>
              </a:lnSpc>
              <a:defRPr/>
            </a:pPr>
            <a:r>
              <a:rPr lang="en-US" sz="1200" dirty="0">
                <a:solidFill>
                  <a:srgbClr val="053BC8"/>
                </a:solidFill>
                <a:latin typeface="Arial" panose="020B0604020202020204" pitchFamily="34" charset="0"/>
                <a:ea typeface="+mn-ea"/>
                <a:cs typeface="Arial" charset="0"/>
              </a:rPr>
              <a:t>The business value added by blockchain by 2025, then surge to exceed $3.1 trillion by 2030. 2</a:t>
            </a:r>
          </a:p>
        </p:txBody>
      </p:sp>
      <p:pic>
        <p:nvPicPr>
          <p:cNvPr id="9" name="Picture 8">
            <a:extLst>
              <a:ext uri="{FF2B5EF4-FFF2-40B4-BE49-F238E27FC236}">
                <a16:creationId xmlns:a16="http://schemas.microsoft.com/office/drawing/2014/main" id="{1307A318-26E9-406F-B6B9-893BB2C14CCC}"/>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694780" y="1065643"/>
            <a:ext cx="521317" cy="521317"/>
          </a:xfrm>
          <a:prstGeom prst="rect">
            <a:avLst/>
          </a:prstGeom>
        </p:spPr>
      </p:pic>
      <p:sp>
        <p:nvSpPr>
          <p:cNvPr id="10" name="Title 1">
            <a:extLst>
              <a:ext uri="{FF2B5EF4-FFF2-40B4-BE49-F238E27FC236}">
                <a16:creationId xmlns:a16="http://schemas.microsoft.com/office/drawing/2014/main" id="{FD810915-01A0-4653-95BC-7B06E3F96D79}"/>
              </a:ext>
            </a:extLst>
          </p:cNvPr>
          <p:cNvSpPr txBox="1">
            <a:spLocks/>
          </p:cNvSpPr>
          <p:nvPr/>
        </p:nvSpPr>
        <p:spPr>
          <a:xfrm>
            <a:off x="265100" y="1656897"/>
            <a:ext cx="1990419" cy="30041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685783">
              <a:lnSpc>
                <a:spcPct val="100000"/>
              </a:lnSpc>
              <a:defRPr/>
            </a:pPr>
            <a:r>
              <a:rPr lang="en-US" sz="1400" dirty="0">
                <a:solidFill>
                  <a:prstClr val="black"/>
                </a:solidFill>
                <a:latin typeface="+mn-lt"/>
                <a:ea typeface="IBM Plex Sans" charset="0"/>
                <a:cs typeface="Arial" panose="020B0604020202020204" pitchFamily="34" charset="0"/>
              </a:rPr>
              <a:t>10% of Global GDP</a:t>
            </a:r>
          </a:p>
        </p:txBody>
      </p:sp>
      <p:sp>
        <p:nvSpPr>
          <p:cNvPr id="11" name="Title 1">
            <a:extLst>
              <a:ext uri="{FF2B5EF4-FFF2-40B4-BE49-F238E27FC236}">
                <a16:creationId xmlns:a16="http://schemas.microsoft.com/office/drawing/2014/main" id="{3D386AF6-67D2-40D6-BE38-8A838CABD0E7}"/>
              </a:ext>
            </a:extLst>
          </p:cNvPr>
          <p:cNvSpPr txBox="1">
            <a:spLocks/>
          </p:cNvSpPr>
          <p:nvPr/>
        </p:nvSpPr>
        <p:spPr>
          <a:xfrm>
            <a:off x="265102" y="1881936"/>
            <a:ext cx="1866297" cy="633022"/>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685783">
              <a:lnSpc>
                <a:spcPct val="100000"/>
              </a:lnSpc>
              <a:defRPr/>
            </a:pPr>
            <a:r>
              <a:rPr lang="en-US" sz="1200" dirty="0">
                <a:solidFill>
                  <a:srgbClr val="053BC8"/>
                </a:solidFill>
                <a:latin typeface="Arial" panose="020B0604020202020204" pitchFamily="34" charset="0"/>
                <a:ea typeface="+mn-ea"/>
                <a:cs typeface="Arial" charset="0"/>
              </a:rPr>
              <a:t>will be stored on blockchains or blockchain related technology by 2025. </a:t>
            </a:r>
            <a:r>
              <a:rPr lang="en-US" sz="1200" baseline="30000" dirty="0">
                <a:solidFill>
                  <a:srgbClr val="053BC8"/>
                </a:solidFill>
                <a:latin typeface="Arial" panose="020B0604020202020204" pitchFamily="34" charset="0"/>
                <a:ea typeface="+mn-ea"/>
                <a:cs typeface="Arial" charset="0"/>
              </a:rPr>
              <a:t>1</a:t>
            </a:r>
          </a:p>
        </p:txBody>
      </p:sp>
      <p:pic>
        <p:nvPicPr>
          <p:cNvPr id="12" name="Picture 11">
            <a:extLst>
              <a:ext uri="{FF2B5EF4-FFF2-40B4-BE49-F238E27FC236}">
                <a16:creationId xmlns:a16="http://schemas.microsoft.com/office/drawing/2014/main" id="{431B795C-D0BE-48AD-8D13-8900852671A7}"/>
              </a:ext>
            </a:extLst>
          </p:cNvPr>
          <p:cNvPicPr>
            <a:picLocks noChangeAspect="1"/>
          </p:cNvPicPr>
          <p:nvPr/>
        </p:nvPicPr>
        <p:blipFill>
          <a:blip r:embed="rId5">
            <a:clrChange>
              <a:clrFrom>
                <a:srgbClr val="EDEDED"/>
              </a:clrFrom>
              <a:clrTo>
                <a:srgbClr val="EDEDED">
                  <a:alpha val="0"/>
                </a:srgbClr>
              </a:clrTo>
            </a:clrChange>
          </a:blip>
          <a:stretch>
            <a:fillRect/>
          </a:stretch>
        </p:blipFill>
        <p:spPr>
          <a:xfrm>
            <a:off x="548867" y="1002768"/>
            <a:ext cx="694165" cy="611690"/>
          </a:xfrm>
          <a:prstGeom prst="rect">
            <a:avLst/>
          </a:prstGeom>
        </p:spPr>
      </p:pic>
      <p:sp>
        <p:nvSpPr>
          <p:cNvPr id="13" name="Title 1">
            <a:extLst>
              <a:ext uri="{FF2B5EF4-FFF2-40B4-BE49-F238E27FC236}">
                <a16:creationId xmlns:a16="http://schemas.microsoft.com/office/drawing/2014/main" id="{C2C9870E-E16F-43E4-B1B6-FA6CDFC972C1}"/>
              </a:ext>
            </a:extLst>
          </p:cNvPr>
          <p:cNvSpPr txBox="1">
            <a:spLocks/>
          </p:cNvSpPr>
          <p:nvPr/>
        </p:nvSpPr>
        <p:spPr>
          <a:xfrm>
            <a:off x="265629" y="3653486"/>
            <a:ext cx="1560444" cy="30041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685783">
              <a:lnSpc>
                <a:spcPct val="100000"/>
              </a:lnSpc>
              <a:defRPr/>
            </a:pPr>
            <a:r>
              <a:rPr lang="en-US" sz="1400" dirty="0">
                <a:solidFill>
                  <a:prstClr val="black"/>
                </a:solidFill>
                <a:latin typeface="+mn-lt"/>
                <a:ea typeface="IBM Plex Sans" charset="0"/>
                <a:cs typeface="Arial" panose="020B0604020202020204" pitchFamily="34" charset="0"/>
              </a:rPr>
              <a:t>17% of Banks</a:t>
            </a:r>
          </a:p>
        </p:txBody>
      </p:sp>
      <p:sp>
        <p:nvSpPr>
          <p:cNvPr id="14" name="Title 1">
            <a:extLst>
              <a:ext uri="{FF2B5EF4-FFF2-40B4-BE49-F238E27FC236}">
                <a16:creationId xmlns:a16="http://schemas.microsoft.com/office/drawing/2014/main" id="{74250FF9-E177-4A06-BA1D-2603E8D7BECC}"/>
              </a:ext>
            </a:extLst>
          </p:cNvPr>
          <p:cNvSpPr txBox="1">
            <a:spLocks/>
          </p:cNvSpPr>
          <p:nvPr/>
        </p:nvSpPr>
        <p:spPr>
          <a:xfrm>
            <a:off x="265630" y="3878522"/>
            <a:ext cx="1866297" cy="565569"/>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685783">
              <a:lnSpc>
                <a:spcPct val="100000"/>
              </a:lnSpc>
              <a:defRPr/>
            </a:pPr>
            <a:r>
              <a:rPr lang="en-US" sz="1200" dirty="0">
                <a:solidFill>
                  <a:srgbClr val="053BC8"/>
                </a:solidFill>
                <a:latin typeface="Arial" panose="020B0604020202020204" pitchFamily="34" charset="0"/>
                <a:ea typeface="+mn-ea"/>
                <a:cs typeface="Arial" charset="0"/>
              </a:rPr>
              <a:t>Released a Blockchain application in 2017. 3</a:t>
            </a:r>
          </a:p>
        </p:txBody>
      </p:sp>
      <p:pic>
        <p:nvPicPr>
          <p:cNvPr id="15" name="Picture 6" descr="ttp://simpleicon.com/wp-content/uploads/bank-2-256x256.png">
            <a:extLst>
              <a:ext uri="{FF2B5EF4-FFF2-40B4-BE49-F238E27FC236}">
                <a16:creationId xmlns:a16="http://schemas.microsoft.com/office/drawing/2014/main" id="{31DE1E59-94FC-44DF-A027-E2A409441653}"/>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22789" y="2976215"/>
            <a:ext cx="546319" cy="546319"/>
          </a:xfrm>
          <a:prstGeom prst="ellipse">
            <a:avLst/>
          </a:prstGeom>
          <a:noFill/>
          <a:ln>
            <a:solidFill>
              <a:srgbClr val="272727"/>
            </a:solidFill>
          </a:ln>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994F3F9A-F303-409A-B585-D991E12C1845}"/>
              </a:ext>
            </a:extLst>
          </p:cNvPr>
          <p:cNvSpPr txBox="1"/>
          <p:nvPr/>
        </p:nvSpPr>
        <p:spPr>
          <a:xfrm>
            <a:off x="6764831" y="4673049"/>
            <a:ext cx="1572983" cy="338554"/>
          </a:xfrm>
          <a:prstGeom prst="rect">
            <a:avLst/>
          </a:prstGeom>
          <a:noFill/>
        </p:spPr>
        <p:txBody>
          <a:bodyPr wrap="square" rtlCol="0">
            <a:spAutoFit/>
          </a:bodyPr>
          <a:lstStyle/>
          <a:p>
            <a:pPr defTabSz="457189">
              <a:defRPr/>
            </a:pPr>
            <a:r>
              <a:rPr lang="en-US" sz="800" baseline="30000" dirty="0">
                <a:solidFill>
                  <a:prstClr val="black"/>
                </a:solidFill>
                <a:ea typeface="IBM Plex Sans" charset="0"/>
                <a:cs typeface="Arial" panose="020B0604020202020204" pitchFamily="34" charset="0"/>
              </a:rPr>
              <a:t>2 </a:t>
            </a:r>
            <a:r>
              <a:rPr lang="en-US" sz="800" dirty="0">
                <a:solidFill>
                  <a:prstClr val="black"/>
                </a:solidFill>
                <a:ea typeface="IBM Plex Sans" charset="0"/>
                <a:cs typeface="Arial" panose="020B0604020202020204" pitchFamily="34" charset="0"/>
              </a:rPr>
              <a:t>Source: Gartner</a:t>
            </a:r>
          </a:p>
          <a:p>
            <a:pPr defTabSz="457189">
              <a:defRPr/>
            </a:pPr>
            <a:r>
              <a:rPr lang="en-US" sz="800" baseline="30000" dirty="0">
                <a:solidFill>
                  <a:prstClr val="black"/>
                </a:solidFill>
                <a:ea typeface="IBM Plex Sans" charset="0"/>
                <a:cs typeface="Arial" panose="020B0604020202020204" pitchFamily="34" charset="0"/>
              </a:rPr>
              <a:t>4</a:t>
            </a:r>
            <a:r>
              <a:rPr lang="en-US" sz="800" dirty="0">
                <a:solidFill>
                  <a:prstClr val="black"/>
                </a:solidFill>
                <a:ea typeface="IBM Plex Sans" charset="0"/>
                <a:cs typeface="Arial" panose="020B0604020202020204" pitchFamily="34" charset="0"/>
              </a:rPr>
              <a:t> Source: MarketandMarkets</a:t>
            </a:r>
          </a:p>
        </p:txBody>
      </p:sp>
      <p:sp>
        <p:nvSpPr>
          <p:cNvPr id="17" name="TextBox 16">
            <a:extLst>
              <a:ext uri="{FF2B5EF4-FFF2-40B4-BE49-F238E27FC236}">
                <a16:creationId xmlns:a16="http://schemas.microsoft.com/office/drawing/2014/main" id="{852020D5-2278-4527-8D92-02808CF3FF60}"/>
              </a:ext>
            </a:extLst>
          </p:cNvPr>
          <p:cNvSpPr txBox="1"/>
          <p:nvPr/>
        </p:nvSpPr>
        <p:spPr>
          <a:xfrm>
            <a:off x="4860155" y="4673049"/>
            <a:ext cx="1904676" cy="338554"/>
          </a:xfrm>
          <a:prstGeom prst="rect">
            <a:avLst/>
          </a:prstGeom>
          <a:noFill/>
        </p:spPr>
        <p:txBody>
          <a:bodyPr wrap="square" rtlCol="0">
            <a:spAutoFit/>
          </a:bodyPr>
          <a:lstStyle/>
          <a:p>
            <a:pPr defTabSz="457189">
              <a:defRPr/>
            </a:pPr>
            <a:r>
              <a:rPr lang="en-US" sz="800" baseline="30000" dirty="0">
                <a:solidFill>
                  <a:prstClr val="black"/>
                </a:solidFill>
                <a:ea typeface="IBM Plex Sans" charset="0"/>
                <a:cs typeface="Arial" panose="020B0604020202020204" pitchFamily="34" charset="0"/>
              </a:rPr>
              <a:t>1 </a:t>
            </a:r>
            <a:r>
              <a:rPr lang="en-US" sz="800" dirty="0">
                <a:solidFill>
                  <a:prstClr val="black"/>
                </a:solidFill>
                <a:ea typeface="IBM Plex Sans" charset="0"/>
                <a:cs typeface="Arial" panose="020B0604020202020204" pitchFamily="34" charset="0"/>
              </a:rPr>
              <a:t>Source: World Economic Forum</a:t>
            </a:r>
          </a:p>
          <a:p>
            <a:pPr defTabSz="457189">
              <a:defRPr/>
            </a:pPr>
            <a:r>
              <a:rPr lang="en-US" sz="800" baseline="30000" dirty="0">
                <a:solidFill>
                  <a:prstClr val="black"/>
                </a:solidFill>
                <a:ea typeface="IBM Plex Sans" charset="0"/>
                <a:cs typeface="Arial" panose="020B0604020202020204" pitchFamily="34" charset="0"/>
              </a:rPr>
              <a:t>3 </a:t>
            </a:r>
            <a:r>
              <a:rPr lang="en-US" sz="800" dirty="0">
                <a:solidFill>
                  <a:prstClr val="black"/>
                </a:solidFill>
                <a:ea typeface="IBM Plex Sans" charset="0"/>
                <a:cs typeface="Arial" panose="020B0604020202020204" pitchFamily="34" charset="0"/>
              </a:rPr>
              <a:t>Source: IBM </a:t>
            </a:r>
          </a:p>
        </p:txBody>
      </p:sp>
      <p:cxnSp>
        <p:nvCxnSpPr>
          <p:cNvPr id="18" name="Straight Connector 17">
            <a:extLst>
              <a:ext uri="{FF2B5EF4-FFF2-40B4-BE49-F238E27FC236}">
                <a16:creationId xmlns:a16="http://schemas.microsoft.com/office/drawing/2014/main" id="{88D8B367-2376-4600-8A4E-58103F008290}"/>
              </a:ext>
            </a:extLst>
          </p:cNvPr>
          <p:cNvCxnSpPr>
            <a:cxnSpLocks/>
          </p:cNvCxnSpPr>
          <p:nvPr/>
        </p:nvCxnSpPr>
        <p:spPr>
          <a:xfrm>
            <a:off x="4414603" y="777731"/>
            <a:ext cx="0" cy="3831364"/>
          </a:xfrm>
          <a:prstGeom prst="line">
            <a:avLst/>
          </a:prstGeom>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2577C9CE-BD4B-42DE-AC53-E57E84FFE2DF}"/>
              </a:ext>
            </a:extLst>
          </p:cNvPr>
          <p:cNvPicPr>
            <a:picLocks noChangeAspect="1"/>
          </p:cNvPicPr>
          <p:nvPr/>
        </p:nvPicPr>
        <p:blipFill>
          <a:blip r:embed="rId7"/>
          <a:stretch>
            <a:fillRect/>
          </a:stretch>
        </p:blipFill>
        <p:spPr>
          <a:xfrm>
            <a:off x="4582894" y="1435060"/>
            <a:ext cx="4425405" cy="2497324"/>
          </a:xfrm>
          <a:prstGeom prst="rect">
            <a:avLst/>
          </a:prstGeom>
        </p:spPr>
      </p:pic>
    </p:spTree>
    <p:extLst>
      <p:ext uri="{BB962C8B-B14F-4D97-AF65-F5344CB8AC3E}">
        <p14:creationId xmlns:p14="http://schemas.microsoft.com/office/powerpoint/2010/main" val="1438330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Rectangle 179">
            <a:extLst>
              <a:ext uri="{FF2B5EF4-FFF2-40B4-BE49-F238E27FC236}">
                <a16:creationId xmlns:a16="http://schemas.microsoft.com/office/drawing/2014/main" id="{56693AE0-A96B-A441-8339-47D9BEFB30A5}"/>
              </a:ext>
            </a:extLst>
          </p:cNvPr>
          <p:cNvSpPr/>
          <p:nvPr/>
        </p:nvSpPr>
        <p:spPr>
          <a:xfrm>
            <a:off x="6948197" y="1905840"/>
            <a:ext cx="2095743" cy="2708434"/>
          </a:xfrm>
          <a:prstGeom prst="rect">
            <a:avLst/>
          </a:prstGeom>
        </p:spPr>
        <p:txBody>
          <a:bodyPr wrap="square">
            <a:spAutoFit/>
          </a:bodyPr>
          <a:lstStyle/>
          <a:p>
            <a:pPr marL="185733" indent="-185733">
              <a:buFont typeface="Arial" panose="020B0604020202020204" pitchFamily="34" charset="0"/>
              <a:buChar char="•"/>
            </a:pPr>
            <a:r>
              <a:rPr lang="en-US" sz="1000" b="1" dirty="0">
                <a:solidFill>
                  <a:srgbClr val="053BC8"/>
                </a:solidFill>
                <a:latin typeface="Arial" panose="020B0604020202020204" pitchFamily="34" charset="0"/>
                <a:ea typeface="Arial" charset="0"/>
                <a:cs typeface="Arial" charset="0"/>
              </a:rPr>
              <a:t>Trade finance platform</a:t>
            </a:r>
            <a:r>
              <a:rPr lang="en-US" sz="1000" dirty="0">
                <a:solidFill>
                  <a:srgbClr val="053BC8"/>
                </a:solidFill>
                <a:latin typeface="Arial" panose="020B0604020202020204" pitchFamily="34" charset="0"/>
                <a:ea typeface="Arial" charset="0"/>
                <a:cs typeface="Arial" charset="0"/>
              </a:rPr>
              <a:t>:</a:t>
            </a:r>
            <a:br>
              <a:rPr lang="en-US" sz="1000" dirty="0">
                <a:solidFill>
                  <a:srgbClr val="053BC8"/>
                </a:solidFill>
                <a:latin typeface="Arial" panose="020B0604020202020204" pitchFamily="34" charset="0"/>
                <a:ea typeface="Arial" charset="0"/>
                <a:cs typeface="Arial" charset="0"/>
              </a:rPr>
            </a:br>
            <a:r>
              <a:rPr lang="en-US" sz="1000" dirty="0">
                <a:solidFill>
                  <a:srgbClr val="053BC8"/>
                </a:solidFill>
                <a:latin typeface="Arial" panose="020B0604020202020204" pitchFamily="34" charset="0"/>
                <a:ea typeface="Arial" charset="0"/>
                <a:cs typeface="Arial" charset="0"/>
              </a:rPr>
              <a:t>backed by a consortium of major international banks</a:t>
            </a:r>
          </a:p>
          <a:p>
            <a:pPr marL="185733" indent="-185733">
              <a:buFont typeface="Arial" panose="020B0604020202020204" pitchFamily="34" charset="0"/>
              <a:buChar char="•"/>
            </a:pPr>
            <a:endParaRPr lang="en-US" sz="1000" dirty="0">
              <a:solidFill>
                <a:srgbClr val="053BC8"/>
              </a:solidFill>
              <a:latin typeface="Arial" panose="020B0604020202020204" pitchFamily="34" charset="0"/>
              <a:ea typeface="Arial" charset="0"/>
              <a:cs typeface="Arial" charset="0"/>
            </a:endParaRPr>
          </a:p>
          <a:p>
            <a:pPr marL="185733" indent="-185733">
              <a:buFont typeface="Arial" panose="020B0604020202020204" pitchFamily="34" charset="0"/>
              <a:buChar char="•"/>
            </a:pPr>
            <a:r>
              <a:rPr lang="en-GB" sz="1000" b="1" dirty="0">
                <a:solidFill>
                  <a:srgbClr val="053BC8"/>
                </a:solidFill>
                <a:latin typeface="Arial" panose="020B0604020202020204" pitchFamily="34" charset="0"/>
                <a:ea typeface="Arial" charset="0"/>
                <a:cs typeface="Arial" charset="0"/>
              </a:rPr>
              <a:t>Full function</a:t>
            </a:r>
            <a:r>
              <a:rPr lang="en-GB" sz="1000" dirty="0">
                <a:solidFill>
                  <a:srgbClr val="053BC8"/>
                </a:solidFill>
                <a:latin typeface="Arial" panose="020B0604020202020204" pitchFamily="34" charset="0"/>
                <a:ea typeface="Arial" charset="0"/>
                <a:cs typeface="Arial" charset="0"/>
              </a:rPr>
              <a:t>: </a:t>
            </a:r>
            <a:br>
              <a:rPr lang="en-GB" sz="1000" dirty="0">
                <a:solidFill>
                  <a:srgbClr val="053BC8"/>
                </a:solidFill>
                <a:latin typeface="Arial" panose="020B0604020202020204" pitchFamily="34" charset="0"/>
                <a:ea typeface="Arial" charset="0"/>
                <a:cs typeface="Arial" charset="0"/>
              </a:rPr>
            </a:br>
            <a:r>
              <a:rPr lang="en-GB" sz="1000" dirty="0">
                <a:solidFill>
                  <a:srgbClr val="053BC8"/>
                </a:solidFill>
                <a:latin typeface="Arial" panose="020B0604020202020204" pitchFamily="34" charset="0"/>
                <a:ea typeface="Arial" charset="0"/>
                <a:cs typeface="Arial" charset="0"/>
              </a:rPr>
              <a:t>enables accurate trading posture information, order to settlement control, risk coverage, track and trace options</a:t>
            </a:r>
          </a:p>
          <a:p>
            <a:pPr marL="185733" indent="-185733">
              <a:buFont typeface="Arial" panose="020B0604020202020204" pitchFamily="34" charset="0"/>
              <a:buChar char="•"/>
            </a:pPr>
            <a:endParaRPr lang="en-US" sz="1000" dirty="0">
              <a:solidFill>
                <a:srgbClr val="053BC8"/>
              </a:solidFill>
              <a:latin typeface="Arial" panose="020B0604020202020204" pitchFamily="34" charset="0"/>
              <a:ea typeface="Arial" charset="0"/>
              <a:cs typeface="Arial" charset="0"/>
            </a:endParaRPr>
          </a:p>
          <a:p>
            <a:pPr marL="185733" indent="-185733">
              <a:buFont typeface="Arial" panose="020B0604020202020204" pitchFamily="34" charset="0"/>
              <a:buChar char="•"/>
            </a:pPr>
            <a:r>
              <a:rPr lang="en-GB" sz="1000" b="1" dirty="0">
                <a:solidFill>
                  <a:srgbClr val="053BC8"/>
                </a:solidFill>
                <a:latin typeface="Arial" panose="020B0604020202020204" pitchFamily="34" charset="0"/>
              </a:rPr>
              <a:t>Near-real time</a:t>
            </a:r>
            <a:r>
              <a:rPr lang="en-GB" sz="1000" dirty="0">
                <a:solidFill>
                  <a:srgbClr val="053BC8"/>
                </a:solidFill>
                <a:latin typeface="Arial" panose="020B0604020202020204" pitchFamily="34" charset="0"/>
              </a:rPr>
              <a:t>:</a:t>
            </a:r>
            <a:br>
              <a:rPr lang="en-GB" sz="1000" dirty="0">
                <a:solidFill>
                  <a:srgbClr val="053BC8"/>
                </a:solidFill>
                <a:latin typeface="Arial" panose="020B0604020202020204" pitchFamily="34" charset="0"/>
              </a:rPr>
            </a:br>
            <a:r>
              <a:rPr lang="en-GB" sz="1000" dirty="0">
                <a:solidFill>
                  <a:srgbClr val="053BC8"/>
                </a:solidFill>
                <a:latin typeface="Arial" panose="020B0604020202020204" pitchFamily="34" charset="0"/>
              </a:rPr>
              <a:t>exchange of information </a:t>
            </a:r>
          </a:p>
          <a:p>
            <a:pPr marL="185733" indent="-185733">
              <a:buFont typeface="Arial" panose="020B0604020202020204" pitchFamily="34" charset="0"/>
              <a:buChar char="•"/>
            </a:pPr>
            <a:endParaRPr lang="en-GB" sz="1000" dirty="0">
              <a:solidFill>
                <a:srgbClr val="053BC8"/>
              </a:solidFill>
              <a:latin typeface="Arial" panose="020B0604020202020204" pitchFamily="34" charset="0"/>
            </a:endParaRPr>
          </a:p>
          <a:p>
            <a:pPr marL="185733" indent="-185733">
              <a:buFont typeface="Arial" panose="020B0604020202020204" pitchFamily="34" charset="0"/>
              <a:buChar char="•"/>
            </a:pPr>
            <a:r>
              <a:rPr lang="en-GB" sz="1000" b="1" dirty="0">
                <a:solidFill>
                  <a:srgbClr val="053BC8"/>
                </a:solidFill>
                <a:latin typeface="Arial" panose="020B0604020202020204" pitchFamily="34" charset="0"/>
              </a:rPr>
              <a:t>Discovery</a:t>
            </a:r>
            <a:r>
              <a:rPr lang="en-GB" sz="1000" dirty="0">
                <a:solidFill>
                  <a:srgbClr val="053BC8"/>
                </a:solidFill>
                <a:latin typeface="Arial" panose="020B0604020202020204" pitchFamily="34" charset="0"/>
              </a:rPr>
              <a:t>:</a:t>
            </a:r>
            <a:br>
              <a:rPr lang="en-GB" sz="1000" dirty="0">
                <a:solidFill>
                  <a:srgbClr val="053BC8"/>
                </a:solidFill>
                <a:latin typeface="Arial" panose="020B0604020202020204" pitchFamily="34" charset="0"/>
              </a:rPr>
            </a:br>
            <a:r>
              <a:rPr lang="en-GB" sz="1000" dirty="0">
                <a:solidFill>
                  <a:srgbClr val="053BC8"/>
                </a:solidFill>
                <a:latin typeface="Arial" panose="020B0604020202020204" pitchFamily="34" charset="0"/>
              </a:rPr>
              <a:t>Allows buyers to discover trusted sellers and vice-versa</a:t>
            </a:r>
          </a:p>
        </p:txBody>
      </p:sp>
      <p:sp>
        <p:nvSpPr>
          <p:cNvPr id="2" name="Text Placeholder 1">
            <a:extLst>
              <a:ext uri="{FF2B5EF4-FFF2-40B4-BE49-F238E27FC236}">
                <a16:creationId xmlns:a16="http://schemas.microsoft.com/office/drawing/2014/main" id="{8F6F5911-5004-7149-88DE-25CBC74BC1BA}"/>
              </a:ext>
            </a:extLst>
          </p:cNvPr>
          <p:cNvSpPr>
            <a:spLocks noGrp="1"/>
          </p:cNvSpPr>
          <p:nvPr>
            <p:ph type="body" sz="quarter" idx="13"/>
          </p:nvPr>
        </p:nvSpPr>
        <p:spPr/>
        <p:txBody>
          <a:bodyPr/>
          <a:lstStyle/>
          <a:p>
            <a:r>
              <a:rPr lang="en-US" dirty="0"/>
              <a:t>Re-imagining digital business processes</a:t>
            </a:r>
          </a:p>
        </p:txBody>
      </p:sp>
      <p:pic>
        <p:nvPicPr>
          <p:cNvPr id="11" name="Picture 10">
            <a:hlinkClick r:id="rId3"/>
            <a:extLst>
              <a:ext uri="{FF2B5EF4-FFF2-40B4-BE49-F238E27FC236}">
                <a16:creationId xmlns:a16="http://schemas.microsoft.com/office/drawing/2014/main" id="{F48F6B53-F5E3-E04E-A7FD-7E8070EED5B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11456" y="637137"/>
            <a:ext cx="2010797" cy="791962"/>
          </a:xfrm>
          <a:prstGeom prst="rect">
            <a:avLst/>
          </a:prstGeom>
        </p:spPr>
      </p:pic>
      <p:pic>
        <p:nvPicPr>
          <p:cNvPr id="15" name="Picture 14">
            <a:extLst>
              <a:ext uri="{FF2B5EF4-FFF2-40B4-BE49-F238E27FC236}">
                <a16:creationId xmlns:a16="http://schemas.microsoft.com/office/drawing/2014/main" id="{AF2FAB6A-EFBC-0042-B4F3-9FD5040300DA}"/>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61798" y="824500"/>
            <a:ext cx="2098697" cy="417236"/>
          </a:xfrm>
          <a:prstGeom prst="rect">
            <a:avLst/>
          </a:prstGeom>
        </p:spPr>
      </p:pic>
      <p:pic>
        <p:nvPicPr>
          <p:cNvPr id="18" name="Picture 17">
            <a:extLst>
              <a:ext uri="{FF2B5EF4-FFF2-40B4-BE49-F238E27FC236}">
                <a16:creationId xmlns:a16="http://schemas.microsoft.com/office/drawing/2014/main" id="{A89724DF-A8BD-A146-9E17-E8B5CFFA15CB}"/>
              </a:ext>
            </a:extLst>
          </p:cNvPr>
          <p:cNvPicPr>
            <a:picLocks noChangeAspect="1"/>
          </p:cNvPicPr>
          <p:nvPr/>
        </p:nvPicPr>
        <p:blipFill>
          <a:blip r:embed="rId6"/>
          <a:stretch>
            <a:fillRect/>
          </a:stretch>
        </p:blipFill>
        <p:spPr>
          <a:xfrm>
            <a:off x="6984260" y="776880"/>
            <a:ext cx="1765923" cy="512476"/>
          </a:xfrm>
          <a:prstGeom prst="rect">
            <a:avLst/>
          </a:prstGeom>
        </p:spPr>
      </p:pic>
      <p:grpSp>
        <p:nvGrpSpPr>
          <p:cNvPr id="178" name="Group 177">
            <a:extLst>
              <a:ext uri="{FF2B5EF4-FFF2-40B4-BE49-F238E27FC236}">
                <a16:creationId xmlns:a16="http://schemas.microsoft.com/office/drawing/2014/main" id="{01559F26-59CE-AA4C-8453-60FA06B22E7B}"/>
              </a:ext>
            </a:extLst>
          </p:cNvPr>
          <p:cNvGrpSpPr/>
          <p:nvPr/>
        </p:nvGrpSpPr>
        <p:grpSpPr>
          <a:xfrm>
            <a:off x="5089622" y="843779"/>
            <a:ext cx="1744309" cy="397958"/>
            <a:chOff x="4853430" y="737280"/>
            <a:chExt cx="1744309" cy="397958"/>
          </a:xfrm>
        </p:grpSpPr>
        <p:pic>
          <p:nvPicPr>
            <p:cNvPr id="21" name="Picture 20">
              <a:hlinkClick r:id="rId7"/>
              <a:extLst>
                <a:ext uri="{FF2B5EF4-FFF2-40B4-BE49-F238E27FC236}">
                  <a16:creationId xmlns:a16="http://schemas.microsoft.com/office/drawing/2014/main" id="{072FF250-F813-9841-9200-D181DA568431}"/>
                </a:ext>
              </a:extLst>
            </p:cNvPr>
            <p:cNvPicPr>
              <a:picLocks noChangeAspect="1"/>
            </p:cNvPicPr>
            <p:nvPr/>
          </p:nvPicPr>
          <p:blipFill>
            <a:blip r:embed="rId8"/>
            <a:stretch>
              <a:fillRect/>
            </a:stretch>
          </p:blipFill>
          <p:spPr>
            <a:xfrm>
              <a:off x="4853430" y="737280"/>
              <a:ext cx="402592" cy="397958"/>
            </a:xfrm>
            <a:prstGeom prst="rect">
              <a:avLst/>
            </a:prstGeom>
          </p:spPr>
        </p:pic>
        <p:sp>
          <p:nvSpPr>
            <p:cNvPr id="22" name="TextBox 21">
              <a:hlinkClick r:id="rId9"/>
              <a:extLst>
                <a:ext uri="{FF2B5EF4-FFF2-40B4-BE49-F238E27FC236}">
                  <a16:creationId xmlns:a16="http://schemas.microsoft.com/office/drawing/2014/main" id="{669C44FE-6D38-CC4C-BA33-2F8F92167FCE}"/>
                </a:ext>
              </a:extLst>
            </p:cNvPr>
            <p:cNvSpPr txBox="1"/>
            <p:nvPr/>
          </p:nvSpPr>
          <p:spPr>
            <a:xfrm>
              <a:off x="5236019" y="739528"/>
              <a:ext cx="1361720" cy="369332"/>
            </a:xfrm>
            <a:prstGeom prst="rect">
              <a:avLst/>
            </a:prstGeom>
            <a:noFill/>
          </p:spPr>
          <p:txBody>
            <a:bodyPr wrap="square" rtlCol="0">
              <a:spAutoFit/>
            </a:bodyPr>
            <a:lstStyle/>
            <a:p>
              <a:pPr defTabSz="914378">
                <a:defRPr/>
              </a:pPr>
              <a:r>
                <a:rPr lang="en-GB" kern="0" dirty="0">
                  <a:solidFill>
                    <a:srgbClr val="285078"/>
                  </a:solidFill>
                  <a:latin typeface="Arial" panose="020B0604020202020204" pitchFamily="34" charset="0"/>
                  <a:ea typeface="IBM Plex Sans" charset="0"/>
                  <a:cs typeface="Arial" panose="020B0604020202020204" pitchFamily="34" charset="0"/>
                </a:rPr>
                <a:t>World Wire</a:t>
              </a:r>
            </a:p>
          </p:txBody>
        </p:sp>
      </p:grpSp>
      <p:sp>
        <p:nvSpPr>
          <p:cNvPr id="27" name="Rectangle 26">
            <a:extLst>
              <a:ext uri="{FF2B5EF4-FFF2-40B4-BE49-F238E27FC236}">
                <a16:creationId xmlns:a16="http://schemas.microsoft.com/office/drawing/2014/main" id="{E6AC397A-91A3-CD4A-AF68-43E9AD280AA3}"/>
              </a:ext>
            </a:extLst>
          </p:cNvPr>
          <p:cNvSpPr/>
          <p:nvPr/>
        </p:nvSpPr>
        <p:spPr>
          <a:xfrm>
            <a:off x="530867" y="1905839"/>
            <a:ext cx="1999590" cy="2400657"/>
          </a:xfrm>
          <a:prstGeom prst="rect">
            <a:avLst/>
          </a:prstGeom>
        </p:spPr>
        <p:txBody>
          <a:bodyPr wrap="square">
            <a:spAutoFit/>
          </a:bodyPr>
          <a:lstStyle/>
          <a:p>
            <a:pPr marL="141284" indent="-141284">
              <a:buFont typeface="Arial" panose="020B0604020202020204" pitchFamily="34" charset="0"/>
              <a:buChar char="•"/>
            </a:pPr>
            <a:r>
              <a:rPr lang="en-US" sz="1000" b="1" dirty="0">
                <a:solidFill>
                  <a:srgbClr val="053BC8"/>
                </a:solidFill>
                <a:latin typeface="Arial" panose="020B0604020202020204" pitchFamily="34" charset="0"/>
                <a:ea typeface="Arial" charset="0"/>
                <a:cs typeface="Arial" charset="0"/>
              </a:rPr>
              <a:t>Connects the ecosystem</a:t>
            </a:r>
            <a:r>
              <a:rPr lang="en-US" sz="1000" dirty="0">
                <a:solidFill>
                  <a:srgbClr val="053BC8"/>
                </a:solidFill>
                <a:latin typeface="Arial" panose="020B0604020202020204" pitchFamily="34" charset="0"/>
                <a:ea typeface="Arial" charset="0"/>
                <a:cs typeface="Arial" charset="0"/>
              </a:rPr>
              <a:t>:</a:t>
            </a:r>
            <a:br>
              <a:rPr lang="en-US" sz="1000" dirty="0">
                <a:solidFill>
                  <a:srgbClr val="053BC8"/>
                </a:solidFill>
                <a:latin typeface="Arial" panose="020B0604020202020204" pitchFamily="34" charset="0"/>
                <a:ea typeface="Arial" charset="0"/>
                <a:cs typeface="Arial" charset="0"/>
              </a:rPr>
            </a:br>
            <a:r>
              <a:rPr lang="en-US" sz="1000" dirty="0">
                <a:solidFill>
                  <a:srgbClr val="053BC8"/>
                </a:solidFill>
                <a:latin typeface="Arial" panose="020B0604020202020204" pitchFamily="34" charset="0"/>
                <a:ea typeface="Arial" charset="0"/>
                <a:cs typeface="Arial" charset="0"/>
              </a:rPr>
              <a:t>b</a:t>
            </a:r>
            <a:r>
              <a:rPr lang="en-GB" sz="1000" dirty="0">
                <a:solidFill>
                  <a:srgbClr val="053BC8"/>
                </a:solidFill>
                <a:latin typeface="Arial" panose="020B0604020202020204" pitchFamily="34" charset="0"/>
              </a:rPr>
              <a:t>rings together ports, terminals, ocean carriers, government authorities, etc</a:t>
            </a:r>
            <a:br>
              <a:rPr lang="en-US" sz="1000" dirty="0">
                <a:solidFill>
                  <a:srgbClr val="053BC8"/>
                </a:solidFill>
                <a:latin typeface="Arial" panose="020B0604020202020204" pitchFamily="34" charset="0"/>
                <a:cs typeface="Arial" charset="0"/>
              </a:rPr>
            </a:br>
            <a:endParaRPr lang="en-US" sz="1000" dirty="0">
              <a:solidFill>
                <a:srgbClr val="053BC8"/>
              </a:solidFill>
              <a:latin typeface="Arial" panose="020B0604020202020204" pitchFamily="34" charset="0"/>
              <a:ea typeface="Arial" charset="0"/>
              <a:cs typeface="Arial" charset="0"/>
            </a:endParaRPr>
          </a:p>
          <a:p>
            <a:pPr marL="141284" indent="-141284">
              <a:buFont typeface="Arial" panose="020B0604020202020204" pitchFamily="34" charset="0"/>
              <a:buChar char="•"/>
            </a:pPr>
            <a:r>
              <a:rPr lang="en-GB" sz="1000" b="1" dirty="0">
                <a:solidFill>
                  <a:srgbClr val="053BC8"/>
                </a:solidFill>
                <a:latin typeface="Arial" panose="020B0604020202020204" pitchFamily="34" charset="0"/>
                <a:ea typeface="Arial" charset="0"/>
                <a:cs typeface="Arial" charset="0"/>
              </a:rPr>
              <a:t>Drives true information sharing</a:t>
            </a:r>
            <a:r>
              <a:rPr lang="en-GB" sz="1000" dirty="0">
                <a:solidFill>
                  <a:srgbClr val="053BC8"/>
                </a:solidFill>
                <a:latin typeface="Arial" panose="020B0604020202020204" pitchFamily="34" charset="0"/>
                <a:ea typeface="Arial" charset="0"/>
                <a:cs typeface="Arial" charset="0"/>
              </a:rPr>
              <a:t>: real-time and seamless actionable insight</a:t>
            </a:r>
            <a:br>
              <a:rPr lang="en-GB" sz="1000" dirty="0">
                <a:solidFill>
                  <a:srgbClr val="053BC8"/>
                </a:solidFill>
                <a:latin typeface="Arial" panose="020B0604020202020204" pitchFamily="34" charset="0"/>
                <a:ea typeface="Arial" charset="0"/>
                <a:cs typeface="Arial" charset="0"/>
              </a:rPr>
            </a:br>
            <a:endParaRPr lang="en-US" sz="1000" dirty="0">
              <a:solidFill>
                <a:srgbClr val="053BC8"/>
              </a:solidFill>
              <a:latin typeface="Arial" panose="020B0604020202020204" pitchFamily="34" charset="0"/>
              <a:ea typeface="Arial" charset="0"/>
              <a:cs typeface="Arial" charset="0"/>
            </a:endParaRPr>
          </a:p>
          <a:p>
            <a:pPr marL="141284" indent="-141284">
              <a:buFont typeface="Arial" panose="020B0604020202020204" pitchFamily="34" charset="0"/>
              <a:buChar char="•"/>
            </a:pPr>
            <a:r>
              <a:rPr lang="en-GB" sz="1000" b="1" dirty="0">
                <a:solidFill>
                  <a:srgbClr val="053BC8"/>
                </a:solidFill>
                <a:latin typeface="Arial" panose="020B0604020202020204" pitchFamily="34" charset="0"/>
              </a:rPr>
              <a:t>Fosters collaboration and trust</a:t>
            </a:r>
            <a:r>
              <a:rPr lang="en-GB" sz="1000" dirty="0">
                <a:solidFill>
                  <a:srgbClr val="053BC8"/>
                </a:solidFill>
                <a:latin typeface="Arial" panose="020B0604020202020204" pitchFamily="34" charset="0"/>
              </a:rPr>
              <a:t>: automate cross-org business processes</a:t>
            </a:r>
            <a:br>
              <a:rPr lang="en-GB" sz="1000" dirty="0">
                <a:solidFill>
                  <a:srgbClr val="053BC8"/>
                </a:solidFill>
                <a:latin typeface="Arial" panose="020B0604020202020204" pitchFamily="34" charset="0"/>
              </a:rPr>
            </a:br>
            <a:endParaRPr lang="en-GB" sz="1000" dirty="0">
              <a:solidFill>
                <a:srgbClr val="053BC8"/>
              </a:solidFill>
              <a:latin typeface="Arial" panose="020B0604020202020204" pitchFamily="34" charset="0"/>
            </a:endParaRPr>
          </a:p>
          <a:p>
            <a:pPr marL="141284" indent="-141284">
              <a:buFont typeface="Arial" panose="020B0604020202020204" pitchFamily="34" charset="0"/>
              <a:buChar char="•"/>
            </a:pPr>
            <a:r>
              <a:rPr lang="en-GB" sz="1000" b="1" dirty="0">
                <a:solidFill>
                  <a:srgbClr val="053BC8"/>
                </a:solidFill>
                <a:latin typeface="Arial" panose="020B0604020202020204" pitchFamily="34" charset="0"/>
              </a:rPr>
              <a:t>Shared visibility </a:t>
            </a:r>
            <a:r>
              <a:rPr lang="en-GB" sz="1000" dirty="0">
                <a:solidFill>
                  <a:srgbClr val="053BC8"/>
                </a:solidFill>
                <a:latin typeface="Arial" panose="020B0604020202020204" pitchFamily="34" charset="0"/>
              </a:rPr>
              <a:t>and shared state for shipments</a:t>
            </a:r>
          </a:p>
        </p:txBody>
      </p:sp>
      <p:grpSp>
        <p:nvGrpSpPr>
          <p:cNvPr id="153" name="Group 152">
            <a:extLst>
              <a:ext uri="{FF2B5EF4-FFF2-40B4-BE49-F238E27FC236}">
                <a16:creationId xmlns:a16="http://schemas.microsoft.com/office/drawing/2014/main" id="{BB620522-7277-6540-9644-DC56A9F53F4D}"/>
              </a:ext>
            </a:extLst>
          </p:cNvPr>
          <p:cNvGrpSpPr/>
          <p:nvPr/>
        </p:nvGrpSpPr>
        <p:grpSpPr>
          <a:xfrm>
            <a:off x="1038403" y="1249728"/>
            <a:ext cx="677895" cy="627961"/>
            <a:chOff x="2093913" y="2708275"/>
            <a:chExt cx="711200" cy="658813"/>
          </a:xfrm>
          <a:solidFill>
            <a:schemeClr val="bg1"/>
          </a:solidFill>
        </p:grpSpPr>
        <p:sp>
          <p:nvSpPr>
            <p:cNvPr id="154" name="Rectangle 165">
              <a:extLst>
                <a:ext uri="{FF2B5EF4-FFF2-40B4-BE49-F238E27FC236}">
                  <a16:creationId xmlns:a16="http://schemas.microsoft.com/office/drawing/2014/main" id="{40449ED7-FF90-7F46-B678-922D29FE0D01}"/>
                </a:ext>
              </a:extLst>
            </p:cNvPr>
            <p:cNvSpPr>
              <a:spLocks noChangeArrowheads="1"/>
            </p:cNvSpPr>
            <p:nvPr/>
          </p:nvSpPr>
          <p:spPr bwMode="auto">
            <a:xfrm>
              <a:off x="2165351" y="3028950"/>
              <a:ext cx="22225" cy="20637"/>
            </a:xfrm>
            <a:prstGeom prst="rect">
              <a:avLst/>
            </a:prstGeom>
            <a:grpFill/>
            <a:ln w="9525">
              <a:solidFill>
                <a:srgbClr val="003BC9"/>
              </a:solidFill>
              <a:miter lim="800000"/>
              <a:headEnd/>
              <a:tailEnd/>
            </a:ln>
            <a:extLst/>
          </p:spPr>
          <p:txBody>
            <a:bodyPr vert="horz" wrap="square" lIns="91440" tIns="45720" rIns="91440" bIns="45720" numCol="1" anchor="t" anchorCtr="0" compatLnSpc="1">
              <a:prstTxWarp prst="textNoShape">
                <a:avLst/>
              </a:prstTxWarp>
            </a:bodyPr>
            <a:lstStyle/>
            <a:p>
              <a:endParaRPr lang="en-US" sz="2400" dirty="0"/>
            </a:p>
          </p:txBody>
        </p:sp>
        <p:sp>
          <p:nvSpPr>
            <p:cNvPr id="155" name="Rectangle 166">
              <a:extLst>
                <a:ext uri="{FF2B5EF4-FFF2-40B4-BE49-F238E27FC236}">
                  <a16:creationId xmlns:a16="http://schemas.microsoft.com/office/drawing/2014/main" id="{A978B25E-A01C-CD43-9A37-BF2E966AC75F}"/>
                </a:ext>
              </a:extLst>
            </p:cNvPr>
            <p:cNvSpPr>
              <a:spLocks noChangeArrowheads="1"/>
            </p:cNvSpPr>
            <p:nvPr/>
          </p:nvSpPr>
          <p:spPr bwMode="auto">
            <a:xfrm>
              <a:off x="2197101" y="3028950"/>
              <a:ext cx="22225" cy="20637"/>
            </a:xfrm>
            <a:prstGeom prst="rect">
              <a:avLst/>
            </a:prstGeom>
            <a:grpFill/>
            <a:ln w="9525">
              <a:solidFill>
                <a:srgbClr val="003BC9"/>
              </a:solidFill>
              <a:miter lim="800000"/>
              <a:headEnd/>
              <a:tailEnd/>
            </a:ln>
            <a:extLst/>
          </p:spPr>
          <p:txBody>
            <a:bodyPr vert="horz" wrap="square" lIns="91440" tIns="45720" rIns="91440" bIns="45720" numCol="1" anchor="t" anchorCtr="0" compatLnSpc="1">
              <a:prstTxWarp prst="textNoShape">
                <a:avLst/>
              </a:prstTxWarp>
            </a:bodyPr>
            <a:lstStyle/>
            <a:p>
              <a:endParaRPr lang="en-US" sz="2400" dirty="0"/>
            </a:p>
          </p:txBody>
        </p:sp>
        <p:sp>
          <p:nvSpPr>
            <p:cNvPr id="156" name="Rectangle 167">
              <a:extLst>
                <a:ext uri="{FF2B5EF4-FFF2-40B4-BE49-F238E27FC236}">
                  <a16:creationId xmlns:a16="http://schemas.microsoft.com/office/drawing/2014/main" id="{A8719585-B787-B840-8ACC-81DA6FBB3F79}"/>
                </a:ext>
              </a:extLst>
            </p:cNvPr>
            <p:cNvSpPr>
              <a:spLocks noChangeArrowheads="1"/>
            </p:cNvSpPr>
            <p:nvPr/>
          </p:nvSpPr>
          <p:spPr bwMode="auto">
            <a:xfrm>
              <a:off x="2165351" y="3060700"/>
              <a:ext cx="22225" cy="22225"/>
            </a:xfrm>
            <a:prstGeom prst="rect">
              <a:avLst/>
            </a:prstGeom>
            <a:grpFill/>
            <a:ln w="9525">
              <a:solidFill>
                <a:srgbClr val="003BC9"/>
              </a:solidFill>
              <a:miter lim="800000"/>
              <a:headEnd/>
              <a:tailEnd/>
            </a:ln>
            <a:extLst/>
          </p:spPr>
          <p:txBody>
            <a:bodyPr vert="horz" wrap="square" lIns="91440" tIns="45720" rIns="91440" bIns="45720" numCol="1" anchor="t" anchorCtr="0" compatLnSpc="1">
              <a:prstTxWarp prst="textNoShape">
                <a:avLst/>
              </a:prstTxWarp>
            </a:bodyPr>
            <a:lstStyle/>
            <a:p>
              <a:endParaRPr lang="en-US" sz="2400" dirty="0"/>
            </a:p>
          </p:txBody>
        </p:sp>
        <p:sp>
          <p:nvSpPr>
            <p:cNvPr id="157" name="Rectangle 168">
              <a:extLst>
                <a:ext uri="{FF2B5EF4-FFF2-40B4-BE49-F238E27FC236}">
                  <a16:creationId xmlns:a16="http://schemas.microsoft.com/office/drawing/2014/main" id="{AFAA6B50-8E60-DB4B-8755-B33BEA4FEA05}"/>
                </a:ext>
              </a:extLst>
            </p:cNvPr>
            <p:cNvSpPr>
              <a:spLocks noChangeArrowheads="1"/>
            </p:cNvSpPr>
            <p:nvPr/>
          </p:nvSpPr>
          <p:spPr bwMode="auto">
            <a:xfrm>
              <a:off x="2197101" y="3060700"/>
              <a:ext cx="22225" cy="22225"/>
            </a:xfrm>
            <a:prstGeom prst="rect">
              <a:avLst/>
            </a:prstGeom>
            <a:grpFill/>
            <a:ln w="9525">
              <a:solidFill>
                <a:srgbClr val="003BC9"/>
              </a:solidFill>
              <a:miter lim="800000"/>
              <a:headEnd/>
              <a:tailEnd/>
            </a:ln>
            <a:extLst/>
          </p:spPr>
          <p:txBody>
            <a:bodyPr vert="horz" wrap="square" lIns="91440" tIns="45720" rIns="91440" bIns="45720" numCol="1" anchor="t" anchorCtr="0" compatLnSpc="1">
              <a:prstTxWarp prst="textNoShape">
                <a:avLst/>
              </a:prstTxWarp>
            </a:bodyPr>
            <a:lstStyle/>
            <a:p>
              <a:endParaRPr lang="en-US" sz="2400" dirty="0"/>
            </a:p>
          </p:txBody>
        </p:sp>
        <p:sp>
          <p:nvSpPr>
            <p:cNvPr id="158" name="Rectangle 169">
              <a:extLst>
                <a:ext uri="{FF2B5EF4-FFF2-40B4-BE49-F238E27FC236}">
                  <a16:creationId xmlns:a16="http://schemas.microsoft.com/office/drawing/2014/main" id="{44BC9354-8AF0-C448-ADF1-E057D4181DF7}"/>
                </a:ext>
              </a:extLst>
            </p:cNvPr>
            <p:cNvSpPr>
              <a:spLocks noChangeArrowheads="1"/>
            </p:cNvSpPr>
            <p:nvPr/>
          </p:nvSpPr>
          <p:spPr bwMode="auto">
            <a:xfrm>
              <a:off x="2165351" y="3094038"/>
              <a:ext cx="22225" cy="22225"/>
            </a:xfrm>
            <a:prstGeom prst="rect">
              <a:avLst/>
            </a:prstGeom>
            <a:grpFill/>
            <a:ln w="9525">
              <a:solidFill>
                <a:srgbClr val="003BC9"/>
              </a:solidFill>
              <a:miter lim="800000"/>
              <a:headEnd/>
              <a:tailEnd/>
            </a:ln>
            <a:extLst/>
          </p:spPr>
          <p:txBody>
            <a:bodyPr vert="horz" wrap="square" lIns="91440" tIns="45720" rIns="91440" bIns="45720" numCol="1" anchor="t" anchorCtr="0" compatLnSpc="1">
              <a:prstTxWarp prst="textNoShape">
                <a:avLst/>
              </a:prstTxWarp>
            </a:bodyPr>
            <a:lstStyle/>
            <a:p>
              <a:endParaRPr lang="en-US" sz="2400" dirty="0"/>
            </a:p>
          </p:txBody>
        </p:sp>
        <p:sp>
          <p:nvSpPr>
            <p:cNvPr id="159" name="Rectangle 170">
              <a:extLst>
                <a:ext uri="{FF2B5EF4-FFF2-40B4-BE49-F238E27FC236}">
                  <a16:creationId xmlns:a16="http://schemas.microsoft.com/office/drawing/2014/main" id="{7800D9EA-9732-F84A-B856-2F5F49C91476}"/>
                </a:ext>
              </a:extLst>
            </p:cNvPr>
            <p:cNvSpPr>
              <a:spLocks noChangeArrowheads="1"/>
            </p:cNvSpPr>
            <p:nvPr/>
          </p:nvSpPr>
          <p:spPr bwMode="auto">
            <a:xfrm>
              <a:off x="2197101" y="3094038"/>
              <a:ext cx="22225" cy="22225"/>
            </a:xfrm>
            <a:prstGeom prst="rect">
              <a:avLst/>
            </a:prstGeom>
            <a:grpFill/>
            <a:ln w="9525">
              <a:solidFill>
                <a:srgbClr val="003BC9"/>
              </a:solidFill>
              <a:miter lim="800000"/>
              <a:headEnd/>
              <a:tailEnd/>
            </a:ln>
            <a:extLst/>
          </p:spPr>
          <p:txBody>
            <a:bodyPr vert="horz" wrap="square" lIns="91440" tIns="45720" rIns="91440" bIns="45720" numCol="1" anchor="t" anchorCtr="0" compatLnSpc="1">
              <a:prstTxWarp prst="textNoShape">
                <a:avLst/>
              </a:prstTxWarp>
            </a:bodyPr>
            <a:lstStyle/>
            <a:p>
              <a:endParaRPr lang="en-US" sz="2400" dirty="0"/>
            </a:p>
          </p:txBody>
        </p:sp>
        <p:sp>
          <p:nvSpPr>
            <p:cNvPr id="160" name="Freeform 171">
              <a:extLst>
                <a:ext uri="{FF2B5EF4-FFF2-40B4-BE49-F238E27FC236}">
                  <a16:creationId xmlns:a16="http://schemas.microsoft.com/office/drawing/2014/main" id="{F1CCB58A-6A47-6843-A0EC-8285E12AA6AD}"/>
                </a:ext>
              </a:extLst>
            </p:cNvPr>
            <p:cNvSpPr>
              <a:spLocks noEditPoints="1"/>
            </p:cNvSpPr>
            <p:nvPr/>
          </p:nvSpPr>
          <p:spPr bwMode="auto">
            <a:xfrm>
              <a:off x="2098676" y="2787650"/>
              <a:ext cx="187325" cy="350837"/>
            </a:xfrm>
            <a:custGeom>
              <a:avLst/>
              <a:gdLst>
                <a:gd name="T0" fmla="*/ 234 w 234"/>
                <a:gd name="T1" fmla="*/ 207 h 441"/>
                <a:gd name="T2" fmla="*/ 200 w 234"/>
                <a:gd name="T3" fmla="*/ 207 h 441"/>
                <a:gd name="T4" fmla="*/ 200 w 234"/>
                <a:gd name="T5" fmla="*/ 145 h 441"/>
                <a:gd name="T6" fmla="*/ 172 w 234"/>
                <a:gd name="T7" fmla="*/ 145 h 441"/>
                <a:gd name="T8" fmla="*/ 172 w 234"/>
                <a:gd name="T9" fmla="*/ 0 h 441"/>
                <a:gd name="T10" fmla="*/ 145 w 234"/>
                <a:gd name="T11" fmla="*/ 0 h 441"/>
                <a:gd name="T12" fmla="*/ 145 w 234"/>
                <a:gd name="T13" fmla="*/ 145 h 441"/>
                <a:gd name="T14" fmla="*/ 34 w 234"/>
                <a:gd name="T15" fmla="*/ 145 h 441"/>
                <a:gd name="T16" fmla="*/ 34 w 234"/>
                <a:gd name="T17" fmla="*/ 207 h 441"/>
                <a:gd name="T18" fmla="*/ 0 w 234"/>
                <a:gd name="T19" fmla="*/ 207 h 441"/>
                <a:gd name="T20" fmla="*/ 0 w 234"/>
                <a:gd name="T21" fmla="*/ 283 h 441"/>
                <a:gd name="T22" fmla="*/ 34 w 234"/>
                <a:gd name="T23" fmla="*/ 283 h 441"/>
                <a:gd name="T24" fmla="*/ 34 w 234"/>
                <a:gd name="T25" fmla="*/ 441 h 441"/>
                <a:gd name="T26" fmla="*/ 62 w 234"/>
                <a:gd name="T27" fmla="*/ 441 h 441"/>
                <a:gd name="T28" fmla="*/ 62 w 234"/>
                <a:gd name="T29" fmla="*/ 283 h 441"/>
                <a:gd name="T30" fmla="*/ 172 w 234"/>
                <a:gd name="T31" fmla="*/ 283 h 441"/>
                <a:gd name="T32" fmla="*/ 172 w 234"/>
                <a:gd name="T33" fmla="*/ 441 h 441"/>
                <a:gd name="T34" fmla="*/ 200 w 234"/>
                <a:gd name="T35" fmla="*/ 441 h 441"/>
                <a:gd name="T36" fmla="*/ 200 w 234"/>
                <a:gd name="T37" fmla="*/ 283 h 441"/>
                <a:gd name="T38" fmla="*/ 234 w 234"/>
                <a:gd name="T39" fmla="*/ 283 h 441"/>
                <a:gd name="T40" fmla="*/ 234 w 234"/>
                <a:gd name="T41" fmla="*/ 207 h 441"/>
                <a:gd name="T42" fmla="*/ 62 w 234"/>
                <a:gd name="T43" fmla="*/ 172 h 441"/>
                <a:gd name="T44" fmla="*/ 172 w 234"/>
                <a:gd name="T45" fmla="*/ 172 h 441"/>
                <a:gd name="T46" fmla="*/ 172 w 234"/>
                <a:gd name="T47" fmla="*/ 207 h 441"/>
                <a:gd name="T48" fmla="*/ 62 w 234"/>
                <a:gd name="T49" fmla="*/ 207 h 441"/>
                <a:gd name="T50" fmla="*/ 62 w 234"/>
                <a:gd name="T51" fmla="*/ 172 h 441"/>
                <a:gd name="T52" fmla="*/ 207 w 234"/>
                <a:gd name="T53" fmla="*/ 255 h 441"/>
                <a:gd name="T54" fmla="*/ 200 w 234"/>
                <a:gd name="T55" fmla="*/ 255 h 441"/>
                <a:gd name="T56" fmla="*/ 34 w 234"/>
                <a:gd name="T57" fmla="*/ 255 h 441"/>
                <a:gd name="T58" fmla="*/ 27 w 234"/>
                <a:gd name="T59" fmla="*/ 255 h 441"/>
                <a:gd name="T60" fmla="*/ 27 w 234"/>
                <a:gd name="T61" fmla="*/ 234 h 441"/>
                <a:gd name="T62" fmla="*/ 34 w 234"/>
                <a:gd name="T63" fmla="*/ 234 h 441"/>
                <a:gd name="T64" fmla="*/ 200 w 234"/>
                <a:gd name="T65" fmla="*/ 234 h 441"/>
                <a:gd name="T66" fmla="*/ 207 w 234"/>
                <a:gd name="T67" fmla="*/ 234 h 441"/>
                <a:gd name="T68" fmla="*/ 207 w 234"/>
                <a:gd name="T69" fmla="*/ 255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441">
                  <a:moveTo>
                    <a:pt x="234" y="207"/>
                  </a:moveTo>
                  <a:lnTo>
                    <a:pt x="200" y="207"/>
                  </a:lnTo>
                  <a:lnTo>
                    <a:pt x="200" y="145"/>
                  </a:lnTo>
                  <a:lnTo>
                    <a:pt x="172" y="145"/>
                  </a:lnTo>
                  <a:lnTo>
                    <a:pt x="172" y="0"/>
                  </a:lnTo>
                  <a:lnTo>
                    <a:pt x="145" y="0"/>
                  </a:lnTo>
                  <a:lnTo>
                    <a:pt x="145" y="145"/>
                  </a:lnTo>
                  <a:lnTo>
                    <a:pt x="34" y="145"/>
                  </a:lnTo>
                  <a:lnTo>
                    <a:pt x="34" y="207"/>
                  </a:lnTo>
                  <a:lnTo>
                    <a:pt x="0" y="207"/>
                  </a:lnTo>
                  <a:lnTo>
                    <a:pt x="0" y="283"/>
                  </a:lnTo>
                  <a:lnTo>
                    <a:pt x="34" y="283"/>
                  </a:lnTo>
                  <a:lnTo>
                    <a:pt x="34" y="441"/>
                  </a:lnTo>
                  <a:lnTo>
                    <a:pt x="62" y="441"/>
                  </a:lnTo>
                  <a:lnTo>
                    <a:pt x="62" y="283"/>
                  </a:lnTo>
                  <a:lnTo>
                    <a:pt x="172" y="283"/>
                  </a:lnTo>
                  <a:lnTo>
                    <a:pt x="172" y="441"/>
                  </a:lnTo>
                  <a:lnTo>
                    <a:pt x="200" y="441"/>
                  </a:lnTo>
                  <a:lnTo>
                    <a:pt x="200" y="283"/>
                  </a:lnTo>
                  <a:lnTo>
                    <a:pt x="234" y="283"/>
                  </a:lnTo>
                  <a:lnTo>
                    <a:pt x="234" y="207"/>
                  </a:lnTo>
                  <a:close/>
                  <a:moveTo>
                    <a:pt x="62" y="172"/>
                  </a:moveTo>
                  <a:lnTo>
                    <a:pt x="172" y="172"/>
                  </a:lnTo>
                  <a:lnTo>
                    <a:pt x="172" y="207"/>
                  </a:lnTo>
                  <a:lnTo>
                    <a:pt x="62" y="207"/>
                  </a:lnTo>
                  <a:lnTo>
                    <a:pt x="62" y="172"/>
                  </a:lnTo>
                  <a:close/>
                  <a:moveTo>
                    <a:pt x="207" y="255"/>
                  </a:moveTo>
                  <a:lnTo>
                    <a:pt x="200" y="255"/>
                  </a:lnTo>
                  <a:lnTo>
                    <a:pt x="34" y="255"/>
                  </a:lnTo>
                  <a:lnTo>
                    <a:pt x="27" y="255"/>
                  </a:lnTo>
                  <a:lnTo>
                    <a:pt x="27" y="234"/>
                  </a:lnTo>
                  <a:lnTo>
                    <a:pt x="34" y="234"/>
                  </a:lnTo>
                  <a:lnTo>
                    <a:pt x="200" y="234"/>
                  </a:lnTo>
                  <a:lnTo>
                    <a:pt x="207" y="234"/>
                  </a:lnTo>
                  <a:lnTo>
                    <a:pt x="207" y="255"/>
                  </a:lnTo>
                  <a:close/>
                </a:path>
              </a:pathLst>
            </a:custGeom>
            <a:grpFill/>
            <a:ln w="9525">
              <a:solidFill>
                <a:srgbClr val="003BC9"/>
              </a:solidFill>
              <a:round/>
              <a:headEnd/>
              <a:tailEnd/>
            </a:ln>
            <a:extLst/>
          </p:spPr>
          <p:txBody>
            <a:bodyPr vert="horz" wrap="square" lIns="91440" tIns="45720" rIns="91440" bIns="45720" numCol="1" anchor="t" anchorCtr="0" compatLnSpc="1">
              <a:prstTxWarp prst="textNoShape">
                <a:avLst/>
              </a:prstTxWarp>
            </a:bodyPr>
            <a:lstStyle/>
            <a:p>
              <a:endParaRPr lang="en-US" sz="2400" dirty="0"/>
            </a:p>
          </p:txBody>
        </p:sp>
        <p:sp>
          <p:nvSpPr>
            <p:cNvPr id="161" name="Freeform 172">
              <a:extLst>
                <a:ext uri="{FF2B5EF4-FFF2-40B4-BE49-F238E27FC236}">
                  <a16:creationId xmlns:a16="http://schemas.microsoft.com/office/drawing/2014/main" id="{5DA982C4-6775-D445-84E1-2CEC6CE342AD}"/>
                </a:ext>
              </a:extLst>
            </p:cNvPr>
            <p:cNvSpPr>
              <a:spLocks/>
            </p:cNvSpPr>
            <p:nvPr/>
          </p:nvSpPr>
          <p:spPr bwMode="auto">
            <a:xfrm>
              <a:off x="2093913" y="3148013"/>
              <a:ext cx="336550" cy="190500"/>
            </a:xfrm>
            <a:custGeom>
              <a:avLst/>
              <a:gdLst>
                <a:gd name="T0" fmla="*/ 112 w 424"/>
                <a:gd name="T1" fmla="*/ 182 h 239"/>
                <a:gd name="T2" fmla="*/ 41 w 424"/>
                <a:gd name="T3" fmla="*/ 27 h 239"/>
                <a:gd name="T4" fmla="*/ 298 w 424"/>
                <a:gd name="T5" fmla="*/ 27 h 239"/>
                <a:gd name="T6" fmla="*/ 367 w 424"/>
                <a:gd name="T7" fmla="*/ 76 h 239"/>
                <a:gd name="T8" fmla="*/ 420 w 424"/>
                <a:gd name="T9" fmla="*/ 76 h 239"/>
                <a:gd name="T10" fmla="*/ 420 w 424"/>
                <a:gd name="T11" fmla="*/ 48 h 239"/>
                <a:gd name="T12" fmla="*/ 377 w 424"/>
                <a:gd name="T13" fmla="*/ 48 h 239"/>
                <a:gd name="T14" fmla="*/ 308 w 424"/>
                <a:gd name="T15" fmla="*/ 0 h 239"/>
                <a:gd name="T16" fmla="*/ 0 w 424"/>
                <a:gd name="T17" fmla="*/ 0 h 239"/>
                <a:gd name="T18" fmla="*/ 84 w 424"/>
                <a:gd name="T19" fmla="*/ 191 h 239"/>
                <a:gd name="T20" fmla="*/ 84 w 424"/>
                <a:gd name="T21" fmla="*/ 191 h 239"/>
                <a:gd name="T22" fmla="*/ 19 w 424"/>
                <a:gd name="T23" fmla="*/ 213 h 239"/>
                <a:gd name="T24" fmla="*/ 29 w 424"/>
                <a:gd name="T25" fmla="*/ 239 h 239"/>
                <a:gd name="T26" fmla="*/ 29 w 424"/>
                <a:gd name="T27" fmla="*/ 239 h 239"/>
                <a:gd name="T28" fmla="*/ 72 w 424"/>
                <a:gd name="T29" fmla="*/ 224 h 239"/>
                <a:gd name="T30" fmla="*/ 112 w 424"/>
                <a:gd name="T31" fmla="*/ 212 h 239"/>
                <a:gd name="T32" fmla="*/ 148 w 424"/>
                <a:gd name="T33" fmla="*/ 201 h 239"/>
                <a:gd name="T34" fmla="*/ 183 w 424"/>
                <a:gd name="T35" fmla="*/ 193 h 239"/>
                <a:gd name="T36" fmla="*/ 212 w 424"/>
                <a:gd name="T37" fmla="*/ 186 h 239"/>
                <a:gd name="T38" fmla="*/ 241 w 424"/>
                <a:gd name="T39" fmla="*/ 181 h 239"/>
                <a:gd name="T40" fmla="*/ 265 w 424"/>
                <a:gd name="T41" fmla="*/ 179 h 239"/>
                <a:gd name="T42" fmla="*/ 289 w 424"/>
                <a:gd name="T43" fmla="*/ 177 h 239"/>
                <a:gd name="T44" fmla="*/ 310 w 424"/>
                <a:gd name="T45" fmla="*/ 177 h 239"/>
                <a:gd name="T46" fmla="*/ 329 w 424"/>
                <a:gd name="T47" fmla="*/ 179 h 239"/>
                <a:gd name="T48" fmla="*/ 344 w 424"/>
                <a:gd name="T49" fmla="*/ 181 h 239"/>
                <a:gd name="T50" fmla="*/ 360 w 424"/>
                <a:gd name="T51" fmla="*/ 184 h 239"/>
                <a:gd name="T52" fmla="*/ 374 w 424"/>
                <a:gd name="T53" fmla="*/ 189 h 239"/>
                <a:gd name="T54" fmla="*/ 387 w 424"/>
                <a:gd name="T55" fmla="*/ 194 h 239"/>
                <a:gd name="T56" fmla="*/ 410 w 424"/>
                <a:gd name="T57" fmla="*/ 205 h 239"/>
                <a:gd name="T58" fmla="*/ 424 w 424"/>
                <a:gd name="T59" fmla="*/ 182 h 239"/>
                <a:gd name="T60" fmla="*/ 424 w 424"/>
                <a:gd name="T61" fmla="*/ 182 h 239"/>
                <a:gd name="T62" fmla="*/ 403 w 424"/>
                <a:gd name="T63" fmla="*/ 170 h 239"/>
                <a:gd name="T64" fmla="*/ 379 w 424"/>
                <a:gd name="T65" fmla="*/ 160 h 239"/>
                <a:gd name="T66" fmla="*/ 365 w 424"/>
                <a:gd name="T67" fmla="*/ 157 h 239"/>
                <a:gd name="T68" fmla="*/ 350 w 424"/>
                <a:gd name="T69" fmla="*/ 153 h 239"/>
                <a:gd name="T70" fmla="*/ 334 w 424"/>
                <a:gd name="T71" fmla="*/ 151 h 239"/>
                <a:gd name="T72" fmla="*/ 317 w 424"/>
                <a:gd name="T73" fmla="*/ 150 h 239"/>
                <a:gd name="T74" fmla="*/ 298 w 424"/>
                <a:gd name="T75" fmla="*/ 150 h 239"/>
                <a:gd name="T76" fmla="*/ 277 w 424"/>
                <a:gd name="T77" fmla="*/ 150 h 239"/>
                <a:gd name="T78" fmla="*/ 255 w 424"/>
                <a:gd name="T79" fmla="*/ 151 h 239"/>
                <a:gd name="T80" fmla="*/ 229 w 424"/>
                <a:gd name="T81" fmla="*/ 155 h 239"/>
                <a:gd name="T82" fmla="*/ 203 w 424"/>
                <a:gd name="T83" fmla="*/ 160 h 239"/>
                <a:gd name="T84" fmla="*/ 176 w 424"/>
                <a:gd name="T85" fmla="*/ 167 h 239"/>
                <a:gd name="T86" fmla="*/ 112 w 424"/>
                <a:gd name="T87" fmla="*/ 182 h 239"/>
                <a:gd name="T88" fmla="*/ 112 w 424"/>
                <a:gd name="T89" fmla="*/ 182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4" h="239">
                  <a:moveTo>
                    <a:pt x="112" y="182"/>
                  </a:moveTo>
                  <a:lnTo>
                    <a:pt x="41" y="27"/>
                  </a:lnTo>
                  <a:lnTo>
                    <a:pt x="298" y="27"/>
                  </a:lnTo>
                  <a:lnTo>
                    <a:pt x="367" y="76"/>
                  </a:lnTo>
                  <a:lnTo>
                    <a:pt x="420" y="76"/>
                  </a:lnTo>
                  <a:lnTo>
                    <a:pt x="420" y="48"/>
                  </a:lnTo>
                  <a:lnTo>
                    <a:pt x="377" y="48"/>
                  </a:lnTo>
                  <a:lnTo>
                    <a:pt x="308" y="0"/>
                  </a:lnTo>
                  <a:lnTo>
                    <a:pt x="0" y="0"/>
                  </a:lnTo>
                  <a:lnTo>
                    <a:pt x="84" y="191"/>
                  </a:lnTo>
                  <a:lnTo>
                    <a:pt x="84" y="191"/>
                  </a:lnTo>
                  <a:lnTo>
                    <a:pt x="19" y="213"/>
                  </a:lnTo>
                  <a:lnTo>
                    <a:pt x="29" y="239"/>
                  </a:lnTo>
                  <a:lnTo>
                    <a:pt x="29" y="239"/>
                  </a:lnTo>
                  <a:lnTo>
                    <a:pt x="72" y="224"/>
                  </a:lnTo>
                  <a:lnTo>
                    <a:pt x="112" y="212"/>
                  </a:lnTo>
                  <a:lnTo>
                    <a:pt x="148" y="201"/>
                  </a:lnTo>
                  <a:lnTo>
                    <a:pt x="183" y="193"/>
                  </a:lnTo>
                  <a:lnTo>
                    <a:pt x="212" y="186"/>
                  </a:lnTo>
                  <a:lnTo>
                    <a:pt x="241" y="181"/>
                  </a:lnTo>
                  <a:lnTo>
                    <a:pt x="265" y="179"/>
                  </a:lnTo>
                  <a:lnTo>
                    <a:pt x="289" y="177"/>
                  </a:lnTo>
                  <a:lnTo>
                    <a:pt x="310" y="177"/>
                  </a:lnTo>
                  <a:lnTo>
                    <a:pt x="329" y="179"/>
                  </a:lnTo>
                  <a:lnTo>
                    <a:pt x="344" y="181"/>
                  </a:lnTo>
                  <a:lnTo>
                    <a:pt x="360" y="184"/>
                  </a:lnTo>
                  <a:lnTo>
                    <a:pt x="374" y="189"/>
                  </a:lnTo>
                  <a:lnTo>
                    <a:pt x="387" y="194"/>
                  </a:lnTo>
                  <a:lnTo>
                    <a:pt x="410" y="205"/>
                  </a:lnTo>
                  <a:lnTo>
                    <a:pt x="424" y="182"/>
                  </a:lnTo>
                  <a:lnTo>
                    <a:pt x="424" y="182"/>
                  </a:lnTo>
                  <a:lnTo>
                    <a:pt x="403" y="170"/>
                  </a:lnTo>
                  <a:lnTo>
                    <a:pt x="379" y="160"/>
                  </a:lnTo>
                  <a:lnTo>
                    <a:pt x="365" y="157"/>
                  </a:lnTo>
                  <a:lnTo>
                    <a:pt x="350" y="153"/>
                  </a:lnTo>
                  <a:lnTo>
                    <a:pt x="334" y="151"/>
                  </a:lnTo>
                  <a:lnTo>
                    <a:pt x="317" y="150"/>
                  </a:lnTo>
                  <a:lnTo>
                    <a:pt x="298" y="150"/>
                  </a:lnTo>
                  <a:lnTo>
                    <a:pt x="277" y="150"/>
                  </a:lnTo>
                  <a:lnTo>
                    <a:pt x="255" y="151"/>
                  </a:lnTo>
                  <a:lnTo>
                    <a:pt x="229" y="155"/>
                  </a:lnTo>
                  <a:lnTo>
                    <a:pt x="203" y="160"/>
                  </a:lnTo>
                  <a:lnTo>
                    <a:pt x="176" y="167"/>
                  </a:lnTo>
                  <a:lnTo>
                    <a:pt x="112" y="182"/>
                  </a:lnTo>
                  <a:lnTo>
                    <a:pt x="112" y="182"/>
                  </a:lnTo>
                  <a:close/>
                </a:path>
              </a:pathLst>
            </a:custGeom>
            <a:grpFill/>
            <a:ln w="9525">
              <a:solidFill>
                <a:srgbClr val="003BC9"/>
              </a:solidFill>
              <a:round/>
              <a:headEnd/>
              <a:tailEnd/>
            </a:ln>
            <a:extLst/>
          </p:spPr>
          <p:txBody>
            <a:bodyPr vert="horz" wrap="square" lIns="91440" tIns="45720" rIns="91440" bIns="45720" numCol="1" anchor="t" anchorCtr="0" compatLnSpc="1">
              <a:prstTxWarp prst="textNoShape">
                <a:avLst/>
              </a:prstTxWarp>
            </a:bodyPr>
            <a:lstStyle/>
            <a:p>
              <a:endParaRPr lang="en-US" sz="2400" dirty="0"/>
            </a:p>
          </p:txBody>
        </p:sp>
        <p:sp>
          <p:nvSpPr>
            <p:cNvPr id="162" name="Freeform 173">
              <a:extLst>
                <a:ext uri="{FF2B5EF4-FFF2-40B4-BE49-F238E27FC236}">
                  <a16:creationId xmlns:a16="http://schemas.microsoft.com/office/drawing/2014/main" id="{270ADACA-5543-C24C-B033-F96E3EBFDBAB}"/>
                </a:ext>
              </a:extLst>
            </p:cNvPr>
            <p:cNvSpPr>
              <a:spLocks/>
            </p:cNvSpPr>
            <p:nvPr/>
          </p:nvSpPr>
          <p:spPr bwMode="auto">
            <a:xfrm>
              <a:off x="2668588" y="3165475"/>
              <a:ext cx="42863" cy="49212"/>
            </a:xfrm>
            <a:custGeom>
              <a:avLst/>
              <a:gdLst>
                <a:gd name="T0" fmla="*/ 55 w 55"/>
                <a:gd name="T1" fmla="*/ 62 h 62"/>
                <a:gd name="T2" fmla="*/ 18 w 55"/>
                <a:gd name="T3" fmla="*/ 62 h 62"/>
                <a:gd name="T4" fmla="*/ 18 w 55"/>
                <a:gd name="T5" fmla="*/ 62 h 62"/>
                <a:gd name="T6" fmla="*/ 11 w 55"/>
                <a:gd name="T7" fmla="*/ 61 h 62"/>
                <a:gd name="T8" fmla="*/ 5 w 55"/>
                <a:gd name="T9" fmla="*/ 57 h 62"/>
                <a:gd name="T10" fmla="*/ 2 w 55"/>
                <a:gd name="T11" fmla="*/ 52 h 62"/>
                <a:gd name="T12" fmla="*/ 0 w 55"/>
                <a:gd name="T13" fmla="*/ 45 h 62"/>
                <a:gd name="T14" fmla="*/ 0 w 55"/>
                <a:gd name="T15" fmla="*/ 0 h 62"/>
                <a:gd name="T16" fmla="*/ 14 w 55"/>
                <a:gd name="T17" fmla="*/ 0 h 62"/>
                <a:gd name="T18" fmla="*/ 14 w 55"/>
                <a:gd name="T19" fmla="*/ 45 h 62"/>
                <a:gd name="T20" fmla="*/ 14 w 55"/>
                <a:gd name="T21" fmla="*/ 45 h 62"/>
                <a:gd name="T22" fmla="*/ 16 w 55"/>
                <a:gd name="T23" fmla="*/ 47 h 62"/>
                <a:gd name="T24" fmla="*/ 18 w 55"/>
                <a:gd name="T25" fmla="*/ 49 h 62"/>
                <a:gd name="T26" fmla="*/ 55 w 55"/>
                <a:gd name="T27" fmla="*/ 49 h 62"/>
                <a:gd name="T28" fmla="*/ 55 w 55"/>
                <a:gd name="T29"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 h="62">
                  <a:moveTo>
                    <a:pt x="55" y="62"/>
                  </a:moveTo>
                  <a:lnTo>
                    <a:pt x="18" y="62"/>
                  </a:lnTo>
                  <a:lnTo>
                    <a:pt x="18" y="62"/>
                  </a:lnTo>
                  <a:lnTo>
                    <a:pt x="11" y="61"/>
                  </a:lnTo>
                  <a:lnTo>
                    <a:pt x="5" y="57"/>
                  </a:lnTo>
                  <a:lnTo>
                    <a:pt x="2" y="52"/>
                  </a:lnTo>
                  <a:lnTo>
                    <a:pt x="0" y="45"/>
                  </a:lnTo>
                  <a:lnTo>
                    <a:pt x="0" y="0"/>
                  </a:lnTo>
                  <a:lnTo>
                    <a:pt x="14" y="0"/>
                  </a:lnTo>
                  <a:lnTo>
                    <a:pt x="14" y="45"/>
                  </a:lnTo>
                  <a:lnTo>
                    <a:pt x="14" y="45"/>
                  </a:lnTo>
                  <a:lnTo>
                    <a:pt x="16" y="47"/>
                  </a:lnTo>
                  <a:lnTo>
                    <a:pt x="18" y="49"/>
                  </a:lnTo>
                  <a:lnTo>
                    <a:pt x="55" y="49"/>
                  </a:lnTo>
                  <a:lnTo>
                    <a:pt x="55" y="62"/>
                  </a:lnTo>
                  <a:close/>
                </a:path>
              </a:pathLst>
            </a:custGeom>
            <a:grpFill/>
            <a:ln w="9525">
              <a:solidFill>
                <a:srgbClr val="003BC9"/>
              </a:solidFill>
              <a:round/>
              <a:headEnd/>
              <a:tailEnd/>
            </a:ln>
            <a:extLst/>
          </p:spPr>
          <p:txBody>
            <a:bodyPr vert="horz" wrap="square" lIns="91440" tIns="45720" rIns="91440" bIns="45720" numCol="1" anchor="t" anchorCtr="0" compatLnSpc="1">
              <a:prstTxWarp prst="textNoShape">
                <a:avLst/>
              </a:prstTxWarp>
            </a:bodyPr>
            <a:lstStyle/>
            <a:p>
              <a:endParaRPr lang="en-US" sz="2400" dirty="0"/>
            </a:p>
          </p:txBody>
        </p:sp>
        <p:sp>
          <p:nvSpPr>
            <p:cNvPr id="163" name="Freeform 174">
              <a:extLst>
                <a:ext uri="{FF2B5EF4-FFF2-40B4-BE49-F238E27FC236}">
                  <a16:creationId xmlns:a16="http://schemas.microsoft.com/office/drawing/2014/main" id="{57E28D8D-46AB-D245-BD8F-D84301658FBC}"/>
                </a:ext>
              </a:extLst>
            </p:cNvPr>
            <p:cNvSpPr>
              <a:spLocks noEditPoints="1"/>
            </p:cNvSpPr>
            <p:nvPr/>
          </p:nvSpPr>
          <p:spPr bwMode="auto">
            <a:xfrm>
              <a:off x="2452688" y="3078163"/>
              <a:ext cx="352425" cy="288925"/>
            </a:xfrm>
            <a:custGeom>
              <a:avLst/>
              <a:gdLst>
                <a:gd name="T0" fmla="*/ 250 w 443"/>
                <a:gd name="T1" fmla="*/ 69 h 365"/>
                <a:gd name="T2" fmla="*/ 246 w 443"/>
                <a:gd name="T3" fmla="*/ 23 h 365"/>
                <a:gd name="T4" fmla="*/ 227 w 443"/>
                <a:gd name="T5" fmla="*/ 4 h 365"/>
                <a:gd name="T6" fmla="*/ 2 w 443"/>
                <a:gd name="T7" fmla="*/ 28 h 365"/>
                <a:gd name="T8" fmla="*/ 219 w 443"/>
                <a:gd name="T9" fmla="*/ 31 h 365"/>
                <a:gd name="T10" fmla="*/ 2 w 443"/>
                <a:gd name="T11" fmla="*/ 193 h 365"/>
                <a:gd name="T12" fmla="*/ 313 w 443"/>
                <a:gd name="T13" fmla="*/ 97 h 365"/>
                <a:gd name="T14" fmla="*/ 389 w 443"/>
                <a:gd name="T15" fmla="*/ 195 h 365"/>
                <a:gd name="T16" fmla="*/ 410 w 443"/>
                <a:gd name="T17" fmla="*/ 212 h 365"/>
                <a:gd name="T18" fmla="*/ 415 w 443"/>
                <a:gd name="T19" fmla="*/ 269 h 365"/>
                <a:gd name="T20" fmla="*/ 406 w 443"/>
                <a:gd name="T21" fmla="*/ 276 h 365"/>
                <a:gd name="T22" fmla="*/ 375 w 443"/>
                <a:gd name="T23" fmla="*/ 257 h 365"/>
                <a:gd name="T24" fmla="*/ 343 w 443"/>
                <a:gd name="T25" fmla="*/ 234 h 365"/>
                <a:gd name="T26" fmla="*/ 310 w 443"/>
                <a:gd name="T27" fmla="*/ 233 h 365"/>
                <a:gd name="T28" fmla="*/ 274 w 443"/>
                <a:gd name="T29" fmla="*/ 250 h 365"/>
                <a:gd name="T30" fmla="*/ 129 w 443"/>
                <a:gd name="T31" fmla="*/ 276 h 365"/>
                <a:gd name="T32" fmla="*/ 114 w 443"/>
                <a:gd name="T33" fmla="*/ 250 h 365"/>
                <a:gd name="T34" fmla="*/ 77 w 443"/>
                <a:gd name="T35" fmla="*/ 233 h 365"/>
                <a:gd name="T36" fmla="*/ 50 w 443"/>
                <a:gd name="T37" fmla="*/ 234 h 365"/>
                <a:gd name="T38" fmla="*/ 12 w 443"/>
                <a:gd name="T39" fmla="*/ 262 h 365"/>
                <a:gd name="T40" fmla="*/ 0 w 443"/>
                <a:gd name="T41" fmla="*/ 300 h 365"/>
                <a:gd name="T42" fmla="*/ 12 w 443"/>
                <a:gd name="T43" fmla="*/ 336 h 365"/>
                <a:gd name="T44" fmla="*/ 53 w 443"/>
                <a:gd name="T45" fmla="*/ 364 h 365"/>
                <a:gd name="T46" fmla="*/ 91 w 443"/>
                <a:gd name="T47" fmla="*/ 360 h 365"/>
                <a:gd name="T48" fmla="*/ 126 w 443"/>
                <a:gd name="T49" fmla="*/ 327 h 365"/>
                <a:gd name="T50" fmla="*/ 255 w 443"/>
                <a:gd name="T51" fmla="*/ 303 h 365"/>
                <a:gd name="T52" fmla="*/ 275 w 443"/>
                <a:gd name="T53" fmla="*/ 348 h 365"/>
                <a:gd name="T54" fmla="*/ 320 w 443"/>
                <a:gd name="T55" fmla="*/ 365 h 365"/>
                <a:gd name="T56" fmla="*/ 356 w 443"/>
                <a:gd name="T57" fmla="*/ 355 h 365"/>
                <a:gd name="T58" fmla="*/ 386 w 443"/>
                <a:gd name="T59" fmla="*/ 315 h 365"/>
                <a:gd name="T60" fmla="*/ 413 w 443"/>
                <a:gd name="T61" fmla="*/ 303 h 365"/>
                <a:gd name="T62" fmla="*/ 436 w 443"/>
                <a:gd name="T63" fmla="*/ 288 h 365"/>
                <a:gd name="T64" fmla="*/ 443 w 443"/>
                <a:gd name="T65" fmla="*/ 231 h 365"/>
                <a:gd name="T66" fmla="*/ 432 w 443"/>
                <a:gd name="T67" fmla="*/ 197 h 365"/>
                <a:gd name="T68" fmla="*/ 394 w 443"/>
                <a:gd name="T69" fmla="*/ 167 h 365"/>
                <a:gd name="T70" fmla="*/ 65 w 443"/>
                <a:gd name="T71" fmla="*/ 338 h 365"/>
                <a:gd name="T72" fmla="*/ 40 w 443"/>
                <a:gd name="T73" fmla="*/ 326 h 365"/>
                <a:gd name="T74" fmla="*/ 27 w 443"/>
                <a:gd name="T75" fmla="*/ 300 h 365"/>
                <a:gd name="T76" fmla="*/ 29 w 443"/>
                <a:gd name="T77" fmla="*/ 293 h 365"/>
                <a:gd name="T78" fmla="*/ 41 w 443"/>
                <a:gd name="T79" fmla="*/ 271 h 365"/>
                <a:gd name="T80" fmla="*/ 65 w 443"/>
                <a:gd name="T81" fmla="*/ 260 h 365"/>
                <a:gd name="T82" fmla="*/ 93 w 443"/>
                <a:gd name="T83" fmla="*/ 272 h 365"/>
                <a:gd name="T84" fmla="*/ 105 w 443"/>
                <a:gd name="T85" fmla="*/ 300 h 365"/>
                <a:gd name="T86" fmla="*/ 98 w 443"/>
                <a:gd name="T87" fmla="*/ 321 h 365"/>
                <a:gd name="T88" fmla="*/ 74 w 443"/>
                <a:gd name="T89" fmla="*/ 338 h 365"/>
                <a:gd name="T90" fmla="*/ 320 w 443"/>
                <a:gd name="T91" fmla="*/ 338 h 365"/>
                <a:gd name="T92" fmla="*/ 294 w 443"/>
                <a:gd name="T93" fmla="*/ 326 h 365"/>
                <a:gd name="T94" fmla="*/ 282 w 443"/>
                <a:gd name="T95" fmla="*/ 300 h 365"/>
                <a:gd name="T96" fmla="*/ 289 w 443"/>
                <a:gd name="T97" fmla="*/ 278 h 365"/>
                <a:gd name="T98" fmla="*/ 313 w 443"/>
                <a:gd name="T99" fmla="*/ 262 h 365"/>
                <a:gd name="T100" fmla="*/ 336 w 443"/>
                <a:gd name="T101" fmla="*/ 264 h 365"/>
                <a:gd name="T102" fmla="*/ 356 w 443"/>
                <a:gd name="T103" fmla="*/ 284 h 365"/>
                <a:gd name="T104" fmla="*/ 358 w 443"/>
                <a:gd name="T105" fmla="*/ 307 h 365"/>
                <a:gd name="T106" fmla="*/ 343 w 443"/>
                <a:gd name="T107" fmla="*/ 331 h 365"/>
                <a:gd name="T108" fmla="*/ 320 w 443"/>
                <a:gd name="T109" fmla="*/ 338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3" h="365">
                  <a:moveTo>
                    <a:pt x="382" y="166"/>
                  </a:moveTo>
                  <a:lnTo>
                    <a:pt x="377" y="166"/>
                  </a:lnTo>
                  <a:lnTo>
                    <a:pt x="331" y="69"/>
                  </a:lnTo>
                  <a:lnTo>
                    <a:pt x="250" y="69"/>
                  </a:lnTo>
                  <a:lnTo>
                    <a:pt x="250" y="36"/>
                  </a:lnTo>
                  <a:lnTo>
                    <a:pt x="250" y="36"/>
                  </a:lnTo>
                  <a:lnTo>
                    <a:pt x="250" y="30"/>
                  </a:lnTo>
                  <a:lnTo>
                    <a:pt x="246" y="23"/>
                  </a:lnTo>
                  <a:lnTo>
                    <a:pt x="243" y="16"/>
                  </a:lnTo>
                  <a:lnTo>
                    <a:pt x="238" y="11"/>
                  </a:lnTo>
                  <a:lnTo>
                    <a:pt x="232" y="7"/>
                  </a:lnTo>
                  <a:lnTo>
                    <a:pt x="227" y="4"/>
                  </a:lnTo>
                  <a:lnTo>
                    <a:pt x="219" y="0"/>
                  </a:lnTo>
                  <a:lnTo>
                    <a:pt x="212" y="0"/>
                  </a:lnTo>
                  <a:lnTo>
                    <a:pt x="2" y="0"/>
                  </a:lnTo>
                  <a:lnTo>
                    <a:pt x="2" y="28"/>
                  </a:lnTo>
                  <a:lnTo>
                    <a:pt x="212" y="28"/>
                  </a:lnTo>
                  <a:lnTo>
                    <a:pt x="212" y="28"/>
                  </a:lnTo>
                  <a:lnTo>
                    <a:pt x="215" y="28"/>
                  </a:lnTo>
                  <a:lnTo>
                    <a:pt x="219" y="31"/>
                  </a:lnTo>
                  <a:lnTo>
                    <a:pt x="222" y="33"/>
                  </a:lnTo>
                  <a:lnTo>
                    <a:pt x="222" y="36"/>
                  </a:lnTo>
                  <a:lnTo>
                    <a:pt x="222" y="193"/>
                  </a:lnTo>
                  <a:lnTo>
                    <a:pt x="2" y="193"/>
                  </a:lnTo>
                  <a:lnTo>
                    <a:pt x="2" y="221"/>
                  </a:lnTo>
                  <a:lnTo>
                    <a:pt x="250" y="221"/>
                  </a:lnTo>
                  <a:lnTo>
                    <a:pt x="250" y="97"/>
                  </a:lnTo>
                  <a:lnTo>
                    <a:pt x="313" y="97"/>
                  </a:lnTo>
                  <a:lnTo>
                    <a:pt x="360" y="193"/>
                  </a:lnTo>
                  <a:lnTo>
                    <a:pt x="382" y="193"/>
                  </a:lnTo>
                  <a:lnTo>
                    <a:pt x="382" y="193"/>
                  </a:lnTo>
                  <a:lnTo>
                    <a:pt x="389" y="195"/>
                  </a:lnTo>
                  <a:lnTo>
                    <a:pt x="396" y="197"/>
                  </a:lnTo>
                  <a:lnTo>
                    <a:pt x="401" y="200"/>
                  </a:lnTo>
                  <a:lnTo>
                    <a:pt x="406" y="205"/>
                  </a:lnTo>
                  <a:lnTo>
                    <a:pt x="410" y="212"/>
                  </a:lnTo>
                  <a:lnTo>
                    <a:pt x="413" y="219"/>
                  </a:lnTo>
                  <a:lnTo>
                    <a:pt x="415" y="226"/>
                  </a:lnTo>
                  <a:lnTo>
                    <a:pt x="415" y="231"/>
                  </a:lnTo>
                  <a:lnTo>
                    <a:pt x="415" y="269"/>
                  </a:lnTo>
                  <a:lnTo>
                    <a:pt x="415" y="269"/>
                  </a:lnTo>
                  <a:lnTo>
                    <a:pt x="413" y="272"/>
                  </a:lnTo>
                  <a:lnTo>
                    <a:pt x="412" y="274"/>
                  </a:lnTo>
                  <a:lnTo>
                    <a:pt x="406" y="276"/>
                  </a:lnTo>
                  <a:lnTo>
                    <a:pt x="384" y="276"/>
                  </a:lnTo>
                  <a:lnTo>
                    <a:pt x="384" y="276"/>
                  </a:lnTo>
                  <a:lnTo>
                    <a:pt x="381" y="265"/>
                  </a:lnTo>
                  <a:lnTo>
                    <a:pt x="375" y="257"/>
                  </a:lnTo>
                  <a:lnTo>
                    <a:pt x="368" y="250"/>
                  </a:lnTo>
                  <a:lnTo>
                    <a:pt x="360" y="243"/>
                  </a:lnTo>
                  <a:lnTo>
                    <a:pt x="351" y="238"/>
                  </a:lnTo>
                  <a:lnTo>
                    <a:pt x="343" y="234"/>
                  </a:lnTo>
                  <a:lnTo>
                    <a:pt x="332" y="233"/>
                  </a:lnTo>
                  <a:lnTo>
                    <a:pt x="320" y="231"/>
                  </a:lnTo>
                  <a:lnTo>
                    <a:pt x="320" y="231"/>
                  </a:lnTo>
                  <a:lnTo>
                    <a:pt x="310" y="233"/>
                  </a:lnTo>
                  <a:lnTo>
                    <a:pt x="300" y="234"/>
                  </a:lnTo>
                  <a:lnTo>
                    <a:pt x="291" y="238"/>
                  </a:lnTo>
                  <a:lnTo>
                    <a:pt x="282" y="243"/>
                  </a:lnTo>
                  <a:lnTo>
                    <a:pt x="274" y="250"/>
                  </a:lnTo>
                  <a:lnTo>
                    <a:pt x="267" y="257"/>
                  </a:lnTo>
                  <a:lnTo>
                    <a:pt x="262" y="265"/>
                  </a:lnTo>
                  <a:lnTo>
                    <a:pt x="258" y="276"/>
                  </a:lnTo>
                  <a:lnTo>
                    <a:pt x="129" y="276"/>
                  </a:lnTo>
                  <a:lnTo>
                    <a:pt x="129" y="276"/>
                  </a:lnTo>
                  <a:lnTo>
                    <a:pt x="126" y="265"/>
                  </a:lnTo>
                  <a:lnTo>
                    <a:pt x="119" y="259"/>
                  </a:lnTo>
                  <a:lnTo>
                    <a:pt x="114" y="250"/>
                  </a:lnTo>
                  <a:lnTo>
                    <a:pt x="105" y="245"/>
                  </a:lnTo>
                  <a:lnTo>
                    <a:pt x="96" y="240"/>
                  </a:lnTo>
                  <a:lnTo>
                    <a:pt x="88" y="234"/>
                  </a:lnTo>
                  <a:lnTo>
                    <a:pt x="77" y="233"/>
                  </a:lnTo>
                  <a:lnTo>
                    <a:pt x="65" y="233"/>
                  </a:lnTo>
                  <a:lnTo>
                    <a:pt x="65" y="233"/>
                  </a:lnTo>
                  <a:lnTo>
                    <a:pt x="57" y="233"/>
                  </a:lnTo>
                  <a:lnTo>
                    <a:pt x="50" y="234"/>
                  </a:lnTo>
                  <a:lnTo>
                    <a:pt x="34" y="240"/>
                  </a:lnTo>
                  <a:lnTo>
                    <a:pt x="22" y="250"/>
                  </a:lnTo>
                  <a:lnTo>
                    <a:pt x="12" y="262"/>
                  </a:lnTo>
                  <a:lnTo>
                    <a:pt x="12" y="262"/>
                  </a:lnTo>
                  <a:lnTo>
                    <a:pt x="7" y="271"/>
                  </a:lnTo>
                  <a:lnTo>
                    <a:pt x="3" y="279"/>
                  </a:lnTo>
                  <a:lnTo>
                    <a:pt x="0" y="290"/>
                  </a:lnTo>
                  <a:lnTo>
                    <a:pt x="0" y="300"/>
                  </a:lnTo>
                  <a:lnTo>
                    <a:pt x="0" y="300"/>
                  </a:lnTo>
                  <a:lnTo>
                    <a:pt x="2" y="312"/>
                  </a:lnTo>
                  <a:lnTo>
                    <a:pt x="5" y="326"/>
                  </a:lnTo>
                  <a:lnTo>
                    <a:pt x="12" y="336"/>
                  </a:lnTo>
                  <a:lnTo>
                    <a:pt x="19" y="346"/>
                  </a:lnTo>
                  <a:lnTo>
                    <a:pt x="29" y="353"/>
                  </a:lnTo>
                  <a:lnTo>
                    <a:pt x="40" y="360"/>
                  </a:lnTo>
                  <a:lnTo>
                    <a:pt x="53" y="364"/>
                  </a:lnTo>
                  <a:lnTo>
                    <a:pt x="65" y="365"/>
                  </a:lnTo>
                  <a:lnTo>
                    <a:pt x="65" y="365"/>
                  </a:lnTo>
                  <a:lnTo>
                    <a:pt x="79" y="364"/>
                  </a:lnTo>
                  <a:lnTo>
                    <a:pt x="91" y="360"/>
                  </a:lnTo>
                  <a:lnTo>
                    <a:pt x="102" y="355"/>
                  </a:lnTo>
                  <a:lnTo>
                    <a:pt x="112" y="348"/>
                  </a:lnTo>
                  <a:lnTo>
                    <a:pt x="119" y="338"/>
                  </a:lnTo>
                  <a:lnTo>
                    <a:pt x="126" y="327"/>
                  </a:lnTo>
                  <a:lnTo>
                    <a:pt x="129" y="315"/>
                  </a:lnTo>
                  <a:lnTo>
                    <a:pt x="133" y="303"/>
                  </a:lnTo>
                  <a:lnTo>
                    <a:pt x="255" y="303"/>
                  </a:lnTo>
                  <a:lnTo>
                    <a:pt x="255" y="303"/>
                  </a:lnTo>
                  <a:lnTo>
                    <a:pt x="257" y="315"/>
                  </a:lnTo>
                  <a:lnTo>
                    <a:pt x="262" y="327"/>
                  </a:lnTo>
                  <a:lnTo>
                    <a:pt x="267" y="338"/>
                  </a:lnTo>
                  <a:lnTo>
                    <a:pt x="275" y="348"/>
                  </a:lnTo>
                  <a:lnTo>
                    <a:pt x="286" y="355"/>
                  </a:lnTo>
                  <a:lnTo>
                    <a:pt x="296" y="360"/>
                  </a:lnTo>
                  <a:lnTo>
                    <a:pt x="308" y="364"/>
                  </a:lnTo>
                  <a:lnTo>
                    <a:pt x="320" y="365"/>
                  </a:lnTo>
                  <a:lnTo>
                    <a:pt x="320" y="365"/>
                  </a:lnTo>
                  <a:lnTo>
                    <a:pt x="334" y="364"/>
                  </a:lnTo>
                  <a:lnTo>
                    <a:pt x="346" y="360"/>
                  </a:lnTo>
                  <a:lnTo>
                    <a:pt x="356" y="355"/>
                  </a:lnTo>
                  <a:lnTo>
                    <a:pt x="367" y="348"/>
                  </a:lnTo>
                  <a:lnTo>
                    <a:pt x="374" y="338"/>
                  </a:lnTo>
                  <a:lnTo>
                    <a:pt x="381" y="327"/>
                  </a:lnTo>
                  <a:lnTo>
                    <a:pt x="386" y="315"/>
                  </a:lnTo>
                  <a:lnTo>
                    <a:pt x="387" y="303"/>
                  </a:lnTo>
                  <a:lnTo>
                    <a:pt x="406" y="303"/>
                  </a:lnTo>
                  <a:lnTo>
                    <a:pt x="406" y="303"/>
                  </a:lnTo>
                  <a:lnTo>
                    <a:pt x="413" y="303"/>
                  </a:lnTo>
                  <a:lnTo>
                    <a:pt x="420" y="300"/>
                  </a:lnTo>
                  <a:lnTo>
                    <a:pt x="427" y="298"/>
                  </a:lnTo>
                  <a:lnTo>
                    <a:pt x="432" y="293"/>
                  </a:lnTo>
                  <a:lnTo>
                    <a:pt x="436" y="288"/>
                  </a:lnTo>
                  <a:lnTo>
                    <a:pt x="439" y="283"/>
                  </a:lnTo>
                  <a:lnTo>
                    <a:pt x="443" y="276"/>
                  </a:lnTo>
                  <a:lnTo>
                    <a:pt x="443" y="269"/>
                  </a:lnTo>
                  <a:lnTo>
                    <a:pt x="443" y="231"/>
                  </a:lnTo>
                  <a:lnTo>
                    <a:pt x="443" y="231"/>
                  </a:lnTo>
                  <a:lnTo>
                    <a:pt x="441" y="221"/>
                  </a:lnTo>
                  <a:lnTo>
                    <a:pt x="437" y="209"/>
                  </a:lnTo>
                  <a:lnTo>
                    <a:pt x="432" y="197"/>
                  </a:lnTo>
                  <a:lnTo>
                    <a:pt x="425" y="186"/>
                  </a:lnTo>
                  <a:lnTo>
                    <a:pt x="417" y="178"/>
                  </a:lnTo>
                  <a:lnTo>
                    <a:pt x="406" y="171"/>
                  </a:lnTo>
                  <a:lnTo>
                    <a:pt x="394" y="167"/>
                  </a:lnTo>
                  <a:lnTo>
                    <a:pt x="382" y="166"/>
                  </a:lnTo>
                  <a:lnTo>
                    <a:pt x="382" y="166"/>
                  </a:lnTo>
                  <a:close/>
                  <a:moveTo>
                    <a:pt x="65" y="338"/>
                  </a:moveTo>
                  <a:lnTo>
                    <a:pt x="65" y="338"/>
                  </a:lnTo>
                  <a:lnTo>
                    <a:pt x="58" y="338"/>
                  </a:lnTo>
                  <a:lnTo>
                    <a:pt x="52" y="334"/>
                  </a:lnTo>
                  <a:lnTo>
                    <a:pt x="45" y="331"/>
                  </a:lnTo>
                  <a:lnTo>
                    <a:pt x="40" y="326"/>
                  </a:lnTo>
                  <a:lnTo>
                    <a:pt x="34" y="321"/>
                  </a:lnTo>
                  <a:lnTo>
                    <a:pt x="31" y="314"/>
                  </a:lnTo>
                  <a:lnTo>
                    <a:pt x="27" y="307"/>
                  </a:lnTo>
                  <a:lnTo>
                    <a:pt x="27" y="300"/>
                  </a:lnTo>
                  <a:lnTo>
                    <a:pt x="27" y="300"/>
                  </a:lnTo>
                  <a:lnTo>
                    <a:pt x="27" y="291"/>
                  </a:lnTo>
                  <a:lnTo>
                    <a:pt x="29" y="293"/>
                  </a:lnTo>
                  <a:lnTo>
                    <a:pt x="29" y="293"/>
                  </a:lnTo>
                  <a:lnTo>
                    <a:pt x="31" y="284"/>
                  </a:lnTo>
                  <a:lnTo>
                    <a:pt x="34" y="278"/>
                  </a:lnTo>
                  <a:lnTo>
                    <a:pt x="34" y="278"/>
                  </a:lnTo>
                  <a:lnTo>
                    <a:pt x="41" y="271"/>
                  </a:lnTo>
                  <a:lnTo>
                    <a:pt x="48" y="265"/>
                  </a:lnTo>
                  <a:lnTo>
                    <a:pt x="57" y="262"/>
                  </a:lnTo>
                  <a:lnTo>
                    <a:pt x="65" y="260"/>
                  </a:lnTo>
                  <a:lnTo>
                    <a:pt x="65" y="260"/>
                  </a:lnTo>
                  <a:lnTo>
                    <a:pt x="74" y="262"/>
                  </a:lnTo>
                  <a:lnTo>
                    <a:pt x="81" y="264"/>
                  </a:lnTo>
                  <a:lnTo>
                    <a:pt x="88" y="267"/>
                  </a:lnTo>
                  <a:lnTo>
                    <a:pt x="93" y="272"/>
                  </a:lnTo>
                  <a:lnTo>
                    <a:pt x="98" y="278"/>
                  </a:lnTo>
                  <a:lnTo>
                    <a:pt x="102" y="284"/>
                  </a:lnTo>
                  <a:lnTo>
                    <a:pt x="103" y="291"/>
                  </a:lnTo>
                  <a:lnTo>
                    <a:pt x="105" y="300"/>
                  </a:lnTo>
                  <a:lnTo>
                    <a:pt x="105" y="300"/>
                  </a:lnTo>
                  <a:lnTo>
                    <a:pt x="103" y="307"/>
                  </a:lnTo>
                  <a:lnTo>
                    <a:pt x="102" y="314"/>
                  </a:lnTo>
                  <a:lnTo>
                    <a:pt x="98" y="321"/>
                  </a:lnTo>
                  <a:lnTo>
                    <a:pt x="93" y="326"/>
                  </a:lnTo>
                  <a:lnTo>
                    <a:pt x="88" y="331"/>
                  </a:lnTo>
                  <a:lnTo>
                    <a:pt x="81" y="334"/>
                  </a:lnTo>
                  <a:lnTo>
                    <a:pt x="74" y="338"/>
                  </a:lnTo>
                  <a:lnTo>
                    <a:pt x="65" y="338"/>
                  </a:lnTo>
                  <a:lnTo>
                    <a:pt x="65" y="338"/>
                  </a:lnTo>
                  <a:close/>
                  <a:moveTo>
                    <a:pt x="320" y="338"/>
                  </a:moveTo>
                  <a:lnTo>
                    <a:pt x="320" y="338"/>
                  </a:lnTo>
                  <a:lnTo>
                    <a:pt x="313" y="338"/>
                  </a:lnTo>
                  <a:lnTo>
                    <a:pt x="306" y="334"/>
                  </a:lnTo>
                  <a:lnTo>
                    <a:pt x="300" y="331"/>
                  </a:lnTo>
                  <a:lnTo>
                    <a:pt x="294" y="326"/>
                  </a:lnTo>
                  <a:lnTo>
                    <a:pt x="289" y="321"/>
                  </a:lnTo>
                  <a:lnTo>
                    <a:pt x="286" y="314"/>
                  </a:lnTo>
                  <a:lnTo>
                    <a:pt x="284" y="307"/>
                  </a:lnTo>
                  <a:lnTo>
                    <a:pt x="282" y="300"/>
                  </a:lnTo>
                  <a:lnTo>
                    <a:pt x="282" y="300"/>
                  </a:lnTo>
                  <a:lnTo>
                    <a:pt x="284" y="291"/>
                  </a:lnTo>
                  <a:lnTo>
                    <a:pt x="286" y="284"/>
                  </a:lnTo>
                  <a:lnTo>
                    <a:pt x="289" y="278"/>
                  </a:lnTo>
                  <a:lnTo>
                    <a:pt x="294" y="272"/>
                  </a:lnTo>
                  <a:lnTo>
                    <a:pt x="300" y="267"/>
                  </a:lnTo>
                  <a:lnTo>
                    <a:pt x="306" y="264"/>
                  </a:lnTo>
                  <a:lnTo>
                    <a:pt x="313" y="262"/>
                  </a:lnTo>
                  <a:lnTo>
                    <a:pt x="320" y="260"/>
                  </a:lnTo>
                  <a:lnTo>
                    <a:pt x="320" y="260"/>
                  </a:lnTo>
                  <a:lnTo>
                    <a:pt x="329" y="262"/>
                  </a:lnTo>
                  <a:lnTo>
                    <a:pt x="336" y="264"/>
                  </a:lnTo>
                  <a:lnTo>
                    <a:pt x="343" y="267"/>
                  </a:lnTo>
                  <a:lnTo>
                    <a:pt x="348" y="272"/>
                  </a:lnTo>
                  <a:lnTo>
                    <a:pt x="353" y="278"/>
                  </a:lnTo>
                  <a:lnTo>
                    <a:pt x="356" y="284"/>
                  </a:lnTo>
                  <a:lnTo>
                    <a:pt x="358" y="291"/>
                  </a:lnTo>
                  <a:lnTo>
                    <a:pt x="360" y="300"/>
                  </a:lnTo>
                  <a:lnTo>
                    <a:pt x="360" y="300"/>
                  </a:lnTo>
                  <a:lnTo>
                    <a:pt x="358" y="307"/>
                  </a:lnTo>
                  <a:lnTo>
                    <a:pt x="356" y="314"/>
                  </a:lnTo>
                  <a:lnTo>
                    <a:pt x="353" y="321"/>
                  </a:lnTo>
                  <a:lnTo>
                    <a:pt x="348" y="326"/>
                  </a:lnTo>
                  <a:lnTo>
                    <a:pt x="343" y="331"/>
                  </a:lnTo>
                  <a:lnTo>
                    <a:pt x="336" y="334"/>
                  </a:lnTo>
                  <a:lnTo>
                    <a:pt x="329" y="338"/>
                  </a:lnTo>
                  <a:lnTo>
                    <a:pt x="320" y="338"/>
                  </a:lnTo>
                  <a:lnTo>
                    <a:pt x="320" y="338"/>
                  </a:lnTo>
                  <a:close/>
                </a:path>
              </a:pathLst>
            </a:custGeom>
            <a:grpFill/>
            <a:ln w="9525">
              <a:solidFill>
                <a:srgbClr val="003BC9"/>
              </a:solidFill>
              <a:round/>
              <a:headEnd/>
              <a:tailEnd/>
            </a:ln>
            <a:extLst/>
          </p:spPr>
          <p:txBody>
            <a:bodyPr vert="horz" wrap="square" lIns="91440" tIns="45720" rIns="91440" bIns="45720" numCol="1" anchor="t" anchorCtr="0" compatLnSpc="1">
              <a:prstTxWarp prst="textNoShape">
                <a:avLst/>
              </a:prstTxWarp>
            </a:bodyPr>
            <a:lstStyle/>
            <a:p>
              <a:endParaRPr lang="en-US" sz="2400" dirty="0"/>
            </a:p>
          </p:txBody>
        </p:sp>
        <p:sp>
          <p:nvSpPr>
            <p:cNvPr id="164" name="Freeform 175">
              <a:extLst>
                <a:ext uri="{FF2B5EF4-FFF2-40B4-BE49-F238E27FC236}">
                  <a16:creationId xmlns:a16="http://schemas.microsoft.com/office/drawing/2014/main" id="{285F82CA-0507-1B49-A00C-95A0DBD84CC7}"/>
                </a:ext>
              </a:extLst>
            </p:cNvPr>
            <p:cNvSpPr>
              <a:spLocks/>
            </p:cNvSpPr>
            <p:nvPr/>
          </p:nvSpPr>
          <p:spPr bwMode="auto">
            <a:xfrm>
              <a:off x="2690813" y="3295650"/>
              <a:ext cx="38100" cy="38100"/>
            </a:xfrm>
            <a:custGeom>
              <a:avLst/>
              <a:gdLst>
                <a:gd name="T0" fmla="*/ 0 w 46"/>
                <a:gd name="T1" fmla="*/ 24 h 46"/>
                <a:gd name="T2" fmla="*/ 0 w 46"/>
                <a:gd name="T3" fmla="*/ 24 h 46"/>
                <a:gd name="T4" fmla="*/ 1 w 46"/>
                <a:gd name="T5" fmla="*/ 33 h 46"/>
                <a:gd name="T6" fmla="*/ 6 w 46"/>
                <a:gd name="T7" fmla="*/ 39 h 46"/>
                <a:gd name="T8" fmla="*/ 13 w 46"/>
                <a:gd name="T9" fmla="*/ 45 h 46"/>
                <a:gd name="T10" fmla="*/ 22 w 46"/>
                <a:gd name="T11" fmla="*/ 46 h 46"/>
                <a:gd name="T12" fmla="*/ 22 w 46"/>
                <a:gd name="T13" fmla="*/ 46 h 46"/>
                <a:gd name="T14" fmla="*/ 32 w 46"/>
                <a:gd name="T15" fmla="*/ 45 h 46"/>
                <a:gd name="T16" fmla="*/ 39 w 46"/>
                <a:gd name="T17" fmla="*/ 39 h 46"/>
                <a:gd name="T18" fmla="*/ 44 w 46"/>
                <a:gd name="T19" fmla="*/ 33 h 46"/>
                <a:gd name="T20" fmla="*/ 46 w 46"/>
                <a:gd name="T21" fmla="*/ 24 h 46"/>
                <a:gd name="T22" fmla="*/ 46 w 46"/>
                <a:gd name="T23" fmla="*/ 24 h 46"/>
                <a:gd name="T24" fmla="*/ 44 w 46"/>
                <a:gd name="T25" fmla="*/ 14 h 46"/>
                <a:gd name="T26" fmla="*/ 39 w 46"/>
                <a:gd name="T27" fmla="*/ 7 h 46"/>
                <a:gd name="T28" fmla="*/ 32 w 46"/>
                <a:gd name="T29" fmla="*/ 2 h 46"/>
                <a:gd name="T30" fmla="*/ 22 w 46"/>
                <a:gd name="T31" fmla="*/ 0 h 46"/>
                <a:gd name="T32" fmla="*/ 22 w 46"/>
                <a:gd name="T33" fmla="*/ 0 h 46"/>
                <a:gd name="T34" fmla="*/ 13 w 46"/>
                <a:gd name="T35" fmla="*/ 2 h 46"/>
                <a:gd name="T36" fmla="*/ 6 w 46"/>
                <a:gd name="T37" fmla="*/ 7 h 46"/>
                <a:gd name="T38" fmla="*/ 1 w 46"/>
                <a:gd name="T39" fmla="*/ 14 h 46"/>
                <a:gd name="T40" fmla="*/ 0 w 46"/>
                <a:gd name="T41" fmla="*/ 24 h 46"/>
                <a:gd name="T42" fmla="*/ 0 w 46"/>
                <a:gd name="T43" fmla="*/ 2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46">
                  <a:moveTo>
                    <a:pt x="0" y="24"/>
                  </a:moveTo>
                  <a:lnTo>
                    <a:pt x="0" y="24"/>
                  </a:lnTo>
                  <a:lnTo>
                    <a:pt x="1" y="33"/>
                  </a:lnTo>
                  <a:lnTo>
                    <a:pt x="6" y="39"/>
                  </a:lnTo>
                  <a:lnTo>
                    <a:pt x="13" y="45"/>
                  </a:lnTo>
                  <a:lnTo>
                    <a:pt x="22" y="46"/>
                  </a:lnTo>
                  <a:lnTo>
                    <a:pt x="22" y="46"/>
                  </a:lnTo>
                  <a:lnTo>
                    <a:pt x="32" y="45"/>
                  </a:lnTo>
                  <a:lnTo>
                    <a:pt x="39" y="39"/>
                  </a:lnTo>
                  <a:lnTo>
                    <a:pt x="44" y="33"/>
                  </a:lnTo>
                  <a:lnTo>
                    <a:pt x="46" y="24"/>
                  </a:lnTo>
                  <a:lnTo>
                    <a:pt x="46" y="24"/>
                  </a:lnTo>
                  <a:lnTo>
                    <a:pt x="44" y="14"/>
                  </a:lnTo>
                  <a:lnTo>
                    <a:pt x="39" y="7"/>
                  </a:lnTo>
                  <a:lnTo>
                    <a:pt x="32" y="2"/>
                  </a:lnTo>
                  <a:lnTo>
                    <a:pt x="22" y="0"/>
                  </a:lnTo>
                  <a:lnTo>
                    <a:pt x="22" y="0"/>
                  </a:lnTo>
                  <a:lnTo>
                    <a:pt x="13" y="2"/>
                  </a:lnTo>
                  <a:lnTo>
                    <a:pt x="6" y="7"/>
                  </a:lnTo>
                  <a:lnTo>
                    <a:pt x="1" y="14"/>
                  </a:lnTo>
                  <a:lnTo>
                    <a:pt x="0" y="24"/>
                  </a:lnTo>
                  <a:lnTo>
                    <a:pt x="0" y="24"/>
                  </a:lnTo>
                  <a:close/>
                </a:path>
              </a:pathLst>
            </a:custGeom>
            <a:grpFill/>
            <a:ln w="9525">
              <a:solidFill>
                <a:srgbClr val="003BC9"/>
              </a:solidFill>
              <a:round/>
              <a:headEnd/>
              <a:tailEnd/>
            </a:ln>
            <a:extLst/>
          </p:spPr>
          <p:txBody>
            <a:bodyPr vert="horz" wrap="square" lIns="91440" tIns="45720" rIns="91440" bIns="45720" numCol="1" anchor="t" anchorCtr="0" compatLnSpc="1">
              <a:prstTxWarp prst="textNoShape">
                <a:avLst/>
              </a:prstTxWarp>
            </a:bodyPr>
            <a:lstStyle/>
            <a:p>
              <a:endParaRPr lang="en-US" sz="2400" dirty="0"/>
            </a:p>
          </p:txBody>
        </p:sp>
        <p:sp>
          <p:nvSpPr>
            <p:cNvPr id="165" name="Freeform 176">
              <a:extLst>
                <a:ext uri="{FF2B5EF4-FFF2-40B4-BE49-F238E27FC236}">
                  <a16:creationId xmlns:a16="http://schemas.microsoft.com/office/drawing/2014/main" id="{303B9564-57E8-0C40-9749-0AE57E44E499}"/>
                </a:ext>
              </a:extLst>
            </p:cNvPr>
            <p:cNvSpPr>
              <a:spLocks/>
            </p:cNvSpPr>
            <p:nvPr/>
          </p:nvSpPr>
          <p:spPr bwMode="auto">
            <a:xfrm>
              <a:off x="2486026" y="3295650"/>
              <a:ext cx="36513" cy="38100"/>
            </a:xfrm>
            <a:custGeom>
              <a:avLst/>
              <a:gdLst>
                <a:gd name="T0" fmla="*/ 0 w 47"/>
                <a:gd name="T1" fmla="*/ 24 h 46"/>
                <a:gd name="T2" fmla="*/ 0 w 47"/>
                <a:gd name="T3" fmla="*/ 24 h 46"/>
                <a:gd name="T4" fmla="*/ 2 w 47"/>
                <a:gd name="T5" fmla="*/ 33 h 46"/>
                <a:gd name="T6" fmla="*/ 7 w 47"/>
                <a:gd name="T7" fmla="*/ 39 h 46"/>
                <a:gd name="T8" fmla="*/ 14 w 47"/>
                <a:gd name="T9" fmla="*/ 45 h 46"/>
                <a:gd name="T10" fmla="*/ 23 w 47"/>
                <a:gd name="T11" fmla="*/ 46 h 46"/>
                <a:gd name="T12" fmla="*/ 23 w 47"/>
                <a:gd name="T13" fmla="*/ 46 h 46"/>
                <a:gd name="T14" fmla="*/ 33 w 47"/>
                <a:gd name="T15" fmla="*/ 45 h 46"/>
                <a:gd name="T16" fmla="*/ 40 w 47"/>
                <a:gd name="T17" fmla="*/ 39 h 46"/>
                <a:gd name="T18" fmla="*/ 45 w 47"/>
                <a:gd name="T19" fmla="*/ 33 h 46"/>
                <a:gd name="T20" fmla="*/ 47 w 47"/>
                <a:gd name="T21" fmla="*/ 24 h 46"/>
                <a:gd name="T22" fmla="*/ 47 w 47"/>
                <a:gd name="T23" fmla="*/ 24 h 46"/>
                <a:gd name="T24" fmla="*/ 45 w 47"/>
                <a:gd name="T25" fmla="*/ 14 h 46"/>
                <a:gd name="T26" fmla="*/ 40 w 47"/>
                <a:gd name="T27" fmla="*/ 7 h 46"/>
                <a:gd name="T28" fmla="*/ 33 w 47"/>
                <a:gd name="T29" fmla="*/ 2 h 46"/>
                <a:gd name="T30" fmla="*/ 23 w 47"/>
                <a:gd name="T31" fmla="*/ 0 h 46"/>
                <a:gd name="T32" fmla="*/ 23 w 47"/>
                <a:gd name="T33" fmla="*/ 0 h 46"/>
                <a:gd name="T34" fmla="*/ 14 w 47"/>
                <a:gd name="T35" fmla="*/ 2 h 46"/>
                <a:gd name="T36" fmla="*/ 7 w 47"/>
                <a:gd name="T37" fmla="*/ 7 h 46"/>
                <a:gd name="T38" fmla="*/ 2 w 47"/>
                <a:gd name="T39" fmla="*/ 14 h 46"/>
                <a:gd name="T40" fmla="*/ 0 w 47"/>
                <a:gd name="T41" fmla="*/ 24 h 46"/>
                <a:gd name="T42" fmla="*/ 0 w 47"/>
                <a:gd name="T43" fmla="*/ 2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 h="46">
                  <a:moveTo>
                    <a:pt x="0" y="24"/>
                  </a:moveTo>
                  <a:lnTo>
                    <a:pt x="0" y="24"/>
                  </a:lnTo>
                  <a:lnTo>
                    <a:pt x="2" y="33"/>
                  </a:lnTo>
                  <a:lnTo>
                    <a:pt x="7" y="39"/>
                  </a:lnTo>
                  <a:lnTo>
                    <a:pt x="14" y="45"/>
                  </a:lnTo>
                  <a:lnTo>
                    <a:pt x="23" y="46"/>
                  </a:lnTo>
                  <a:lnTo>
                    <a:pt x="23" y="46"/>
                  </a:lnTo>
                  <a:lnTo>
                    <a:pt x="33" y="45"/>
                  </a:lnTo>
                  <a:lnTo>
                    <a:pt x="40" y="39"/>
                  </a:lnTo>
                  <a:lnTo>
                    <a:pt x="45" y="33"/>
                  </a:lnTo>
                  <a:lnTo>
                    <a:pt x="47" y="24"/>
                  </a:lnTo>
                  <a:lnTo>
                    <a:pt x="47" y="24"/>
                  </a:lnTo>
                  <a:lnTo>
                    <a:pt x="45" y="14"/>
                  </a:lnTo>
                  <a:lnTo>
                    <a:pt x="40" y="7"/>
                  </a:lnTo>
                  <a:lnTo>
                    <a:pt x="33" y="2"/>
                  </a:lnTo>
                  <a:lnTo>
                    <a:pt x="23" y="0"/>
                  </a:lnTo>
                  <a:lnTo>
                    <a:pt x="23" y="0"/>
                  </a:lnTo>
                  <a:lnTo>
                    <a:pt x="14" y="2"/>
                  </a:lnTo>
                  <a:lnTo>
                    <a:pt x="7" y="7"/>
                  </a:lnTo>
                  <a:lnTo>
                    <a:pt x="2" y="14"/>
                  </a:lnTo>
                  <a:lnTo>
                    <a:pt x="0" y="24"/>
                  </a:lnTo>
                  <a:lnTo>
                    <a:pt x="0" y="24"/>
                  </a:lnTo>
                  <a:close/>
                </a:path>
              </a:pathLst>
            </a:custGeom>
            <a:grpFill/>
            <a:ln w="9525">
              <a:solidFill>
                <a:srgbClr val="003BC9"/>
              </a:solidFill>
              <a:round/>
              <a:headEnd/>
              <a:tailEnd/>
            </a:ln>
            <a:extLst/>
          </p:spPr>
          <p:txBody>
            <a:bodyPr vert="horz" wrap="square" lIns="91440" tIns="45720" rIns="91440" bIns="45720" numCol="1" anchor="t" anchorCtr="0" compatLnSpc="1">
              <a:prstTxWarp prst="textNoShape">
                <a:avLst/>
              </a:prstTxWarp>
            </a:bodyPr>
            <a:lstStyle/>
            <a:p>
              <a:endParaRPr lang="en-US" sz="2400" dirty="0"/>
            </a:p>
          </p:txBody>
        </p:sp>
        <p:sp>
          <p:nvSpPr>
            <p:cNvPr id="166" name="Freeform 177">
              <a:extLst>
                <a:ext uri="{FF2B5EF4-FFF2-40B4-BE49-F238E27FC236}">
                  <a16:creationId xmlns:a16="http://schemas.microsoft.com/office/drawing/2014/main" id="{DA5FB8E7-58A7-6C4A-A16A-942866E5FA1C}"/>
                </a:ext>
              </a:extLst>
            </p:cNvPr>
            <p:cNvSpPr>
              <a:spLocks/>
            </p:cNvSpPr>
            <p:nvPr/>
          </p:nvSpPr>
          <p:spPr bwMode="auto">
            <a:xfrm>
              <a:off x="2403476" y="2708275"/>
              <a:ext cx="396875" cy="369887"/>
            </a:xfrm>
            <a:custGeom>
              <a:avLst/>
              <a:gdLst>
                <a:gd name="T0" fmla="*/ 391 w 499"/>
                <a:gd name="T1" fmla="*/ 210 h 465"/>
                <a:gd name="T2" fmla="*/ 437 w 499"/>
                <a:gd name="T3" fmla="*/ 157 h 465"/>
                <a:gd name="T4" fmla="*/ 458 w 499"/>
                <a:gd name="T5" fmla="*/ 126 h 465"/>
                <a:gd name="T6" fmla="*/ 468 w 499"/>
                <a:gd name="T7" fmla="*/ 86 h 465"/>
                <a:gd name="T8" fmla="*/ 467 w 499"/>
                <a:gd name="T9" fmla="*/ 69 h 465"/>
                <a:gd name="T10" fmla="*/ 443 w 499"/>
                <a:gd name="T11" fmla="*/ 43 h 465"/>
                <a:gd name="T12" fmla="*/ 432 w 499"/>
                <a:gd name="T13" fmla="*/ 36 h 465"/>
                <a:gd name="T14" fmla="*/ 415 w 499"/>
                <a:gd name="T15" fmla="*/ 33 h 465"/>
                <a:gd name="T16" fmla="*/ 375 w 499"/>
                <a:gd name="T17" fmla="*/ 43 h 465"/>
                <a:gd name="T18" fmla="*/ 288 w 499"/>
                <a:gd name="T19" fmla="*/ 124 h 465"/>
                <a:gd name="T20" fmla="*/ 217 w 499"/>
                <a:gd name="T21" fmla="*/ 64 h 465"/>
                <a:gd name="T22" fmla="*/ 33 w 499"/>
                <a:gd name="T23" fmla="*/ 42 h 465"/>
                <a:gd name="T24" fmla="*/ 141 w 499"/>
                <a:gd name="T25" fmla="*/ 169 h 465"/>
                <a:gd name="T26" fmla="*/ 143 w 499"/>
                <a:gd name="T27" fmla="*/ 193 h 465"/>
                <a:gd name="T28" fmla="*/ 150 w 499"/>
                <a:gd name="T29" fmla="*/ 204 h 465"/>
                <a:gd name="T30" fmla="*/ 165 w 499"/>
                <a:gd name="T31" fmla="*/ 212 h 465"/>
                <a:gd name="T32" fmla="*/ 198 w 499"/>
                <a:gd name="T33" fmla="*/ 207 h 465"/>
                <a:gd name="T34" fmla="*/ 45 w 499"/>
                <a:gd name="T35" fmla="*/ 305 h 465"/>
                <a:gd name="T36" fmla="*/ 50 w 499"/>
                <a:gd name="T37" fmla="*/ 445 h 465"/>
                <a:gd name="T38" fmla="*/ 40 w 499"/>
                <a:gd name="T39" fmla="*/ 350 h 465"/>
                <a:gd name="T40" fmla="*/ 239 w 499"/>
                <a:gd name="T41" fmla="*/ 209 h 465"/>
                <a:gd name="T42" fmla="*/ 191 w 499"/>
                <a:gd name="T43" fmla="*/ 178 h 465"/>
                <a:gd name="T44" fmla="*/ 172 w 499"/>
                <a:gd name="T45" fmla="*/ 185 h 465"/>
                <a:gd name="T46" fmla="*/ 167 w 499"/>
                <a:gd name="T47" fmla="*/ 181 h 465"/>
                <a:gd name="T48" fmla="*/ 174 w 499"/>
                <a:gd name="T49" fmla="*/ 160 h 465"/>
                <a:gd name="T50" fmla="*/ 79 w 499"/>
                <a:gd name="T51" fmla="*/ 35 h 465"/>
                <a:gd name="T52" fmla="*/ 244 w 499"/>
                <a:gd name="T53" fmla="*/ 114 h 465"/>
                <a:gd name="T54" fmla="*/ 365 w 499"/>
                <a:gd name="T55" fmla="*/ 83 h 465"/>
                <a:gd name="T56" fmla="*/ 387 w 499"/>
                <a:gd name="T57" fmla="*/ 67 h 465"/>
                <a:gd name="T58" fmla="*/ 415 w 499"/>
                <a:gd name="T59" fmla="*/ 61 h 465"/>
                <a:gd name="T60" fmla="*/ 439 w 499"/>
                <a:gd name="T61" fmla="*/ 78 h 465"/>
                <a:gd name="T62" fmla="*/ 441 w 499"/>
                <a:gd name="T63" fmla="*/ 86 h 465"/>
                <a:gd name="T64" fmla="*/ 434 w 499"/>
                <a:gd name="T65" fmla="*/ 114 h 465"/>
                <a:gd name="T66" fmla="*/ 341 w 499"/>
                <a:gd name="T67" fmla="*/ 209 h 465"/>
                <a:gd name="T68" fmla="*/ 399 w 499"/>
                <a:gd name="T69" fmla="*/ 278 h 465"/>
                <a:gd name="T70" fmla="*/ 456 w 499"/>
                <a:gd name="T71" fmla="*/ 427 h 465"/>
                <a:gd name="T72" fmla="*/ 343 w 499"/>
                <a:gd name="T73" fmla="*/ 327 h 465"/>
                <a:gd name="T74" fmla="*/ 325 w 499"/>
                <a:gd name="T75" fmla="*/ 331 h 465"/>
                <a:gd name="T76" fmla="*/ 322 w 499"/>
                <a:gd name="T77" fmla="*/ 327 h 465"/>
                <a:gd name="T78" fmla="*/ 327 w 499"/>
                <a:gd name="T79" fmla="*/ 312 h 465"/>
                <a:gd name="T80" fmla="*/ 139 w 499"/>
                <a:gd name="T81" fmla="*/ 384 h 465"/>
                <a:gd name="T82" fmla="*/ 172 w 499"/>
                <a:gd name="T83" fmla="*/ 395 h 465"/>
                <a:gd name="T84" fmla="*/ 298 w 499"/>
                <a:gd name="T85" fmla="*/ 307 h 465"/>
                <a:gd name="T86" fmla="*/ 298 w 499"/>
                <a:gd name="T87" fmla="*/ 341 h 465"/>
                <a:gd name="T88" fmla="*/ 313 w 499"/>
                <a:gd name="T89" fmla="*/ 355 h 465"/>
                <a:gd name="T90" fmla="*/ 346 w 499"/>
                <a:gd name="T91" fmla="*/ 355 h 465"/>
                <a:gd name="T92" fmla="*/ 422 w 499"/>
                <a:gd name="T93" fmla="*/ 29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99" h="465">
                  <a:moveTo>
                    <a:pt x="422" y="293"/>
                  </a:moveTo>
                  <a:lnTo>
                    <a:pt x="434" y="281"/>
                  </a:lnTo>
                  <a:lnTo>
                    <a:pt x="391" y="210"/>
                  </a:lnTo>
                  <a:lnTo>
                    <a:pt x="381" y="222"/>
                  </a:lnTo>
                  <a:lnTo>
                    <a:pt x="375" y="214"/>
                  </a:lnTo>
                  <a:lnTo>
                    <a:pt x="437" y="157"/>
                  </a:lnTo>
                  <a:lnTo>
                    <a:pt x="437" y="157"/>
                  </a:lnTo>
                  <a:lnTo>
                    <a:pt x="449" y="143"/>
                  </a:lnTo>
                  <a:lnTo>
                    <a:pt x="458" y="126"/>
                  </a:lnTo>
                  <a:lnTo>
                    <a:pt x="467" y="107"/>
                  </a:lnTo>
                  <a:lnTo>
                    <a:pt x="468" y="97"/>
                  </a:lnTo>
                  <a:lnTo>
                    <a:pt x="468" y="86"/>
                  </a:lnTo>
                  <a:lnTo>
                    <a:pt x="468" y="86"/>
                  </a:lnTo>
                  <a:lnTo>
                    <a:pt x="468" y="76"/>
                  </a:lnTo>
                  <a:lnTo>
                    <a:pt x="467" y="69"/>
                  </a:lnTo>
                  <a:lnTo>
                    <a:pt x="463" y="62"/>
                  </a:lnTo>
                  <a:lnTo>
                    <a:pt x="460" y="59"/>
                  </a:lnTo>
                  <a:lnTo>
                    <a:pt x="443" y="43"/>
                  </a:lnTo>
                  <a:lnTo>
                    <a:pt x="443" y="43"/>
                  </a:lnTo>
                  <a:lnTo>
                    <a:pt x="439" y="40"/>
                  </a:lnTo>
                  <a:lnTo>
                    <a:pt x="432" y="36"/>
                  </a:lnTo>
                  <a:lnTo>
                    <a:pt x="425" y="33"/>
                  </a:lnTo>
                  <a:lnTo>
                    <a:pt x="415" y="33"/>
                  </a:lnTo>
                  <a:lnTo>
                    <a:pt x="415" y="33"/>
                  </a:lnTo>
                  <a:lnTo>
                    <a:pt x="406" y="33"/>
                  </a:lnTo>
                  <a:lnTo>
                    <a:pt x="396" y="36"/>
                  </a:lnTo>
                  <a:lnTo>
                    <a:pt x="375" y="43"/>
                  </a:lnTo>
                  <a:lnTo>
                    <a:pt x="358" y="54"/>
                  </a:lnTo>
                  <a:lnTo>
                    <a:pt x="344" y="64"/>
                  </a:lnTo>
                  <a:lnTo>
                    <a:pt x="288" y="124"/>
                  </a:lnTo>
                  <a:lnTo>
                    <a:pt x="277" y="119"/>
                  </a:lnTo>
                  <a:lnTo>
                    <a:pt x="288" y="109"/>
                  </a:lnTo>
                  <a:lnTo>
                    <a:pt x="217" y="64"/>
                  </a:lnTo>
                  <a:lnTo>
                    <a:pt x="205" y="76"/>
                  </a:lnTo>
                  <a:lnTo>
                    <a:pt x="76" y="0"/>
                  </a:lnTo>
                  <a:lnTo>
                    <a:pt x="33" y="42"/>
                  </a:lnTo>
                  <a:lnTo>
                    <a:pt x="146" y="155"/>
                  </a:lnTo>
                  <a:lnTo>
                    <a:pt x="146" y="155"/>
                  </a:lnTo>
                  <a:lnTo>
                    <a:pt x="141" y="169"/>
                  </a:lnTo>
                  <a:lnTo>
                    <a:pt x="139" y="181"/>
                  </a:lnTo>
                  <a:lnTo>
                    <a:pt x="141" y="188"/>
                  </a:lnTo>
                  <a:lnTo>
                    <a:pt x="143" y="193"/>
                  </a:lnTo>
                  <a:lnTo>
                    <a:pt x="145" y="198"/>
                  </a:lnTo>
                  <a:lnTo>
                    <a:pt x="150" y="204"/>
                  </a:lnTo>
                  <a:lnTo>
                    <a:pt x="150" y="204"/>
                  </a:lnTo>
                  <a:lnTo>
                    <a:pt x="153" y="207"/>
                  </a:lnTo>
                  <a:lnTo>
                    <a:pt x="158" y="210"/>
                  </a:lnTo>
                  <a:lnTo>
                    <a:pt x="165" y="212"/>
                  </a:lnTo>
                  <a:lnTo>
                    <a:pt x="170" y="212"/>
                  </a:lnTo>
                  <a:lnTo>
                    <a:pt x="184" y="212"/>
                  </a:lnTo>
                  <a:lnTo>
                    <a:pt x="198" y="207"/>
                  </a:lnTo>
                  <a:lnTo>
                    <a:pt x="201" y="210"/>
                  </a:lnTo>
                  <a:lnTo>
                    <a:pt x="108" y="324"/>
                  </a:lnTo>
                  <a:lnTo>
                    <a:pt x="45" y="305"/>
                  </a:lnTo>
                  <a:lnTo>
                    <a:pt x="0" y="348"/>
                  </a:lnTo>
                  <a:lnTo>
                    <a:pt x="50" y="400"/>
                  </a:lnTo>
                  <a:lnTo>
                    <a:pt x="50" y="445"/>
                  </a:lnTo>
                  <a:lnTo>
                    <a:pt x="77" y="445"/>
                  </a:lnTo>
                  <a:lnTo>
                    <a:pt x="77" y="389"/>
                  </a:lnTo>
                  <a:lnTo>
                    <a:pt x="40" y="350"/>
                  </a:lnTo>
                  <a:lnTo>
                    <a:pt x="53" y="336"/>
                  </a:lnTo>
                  <a:lnTo>
                    <a:pt x="117" y="357"/>
                  </a:lnTo>
                  <a:lnTo>
                    <a:pt x="239" y="209"/>
                  </a:lnTo>
                  <a:lnTo>
                    <a:pt x="201" y="171"/>
                  </a:lnTo>
                  <a:lnTo>
                    <a:pt x="191" y="178"/>
                  </a:lnTo>
                  <a:lnTo>
                    <a:pt x="191" y="178"/>
                  </a:lnTo>
                  <a:lnTo>
                    <a:pt x="184" y="183"/>
                  </a:lnTo>
                  <a:lnTo>
                    <a:pt x="177" y="185"/>
                  </a:lnTo>
                  <a:lnTo>
                    <a:pt x="172" y="185"/>
                  </a:lnTo>
                  <a:lnTo>
                    <a:pt x="169" y="185"/>
                  </a:lnTo>
                  <a:lnTo>
                    <a:pt x="169" y="185"/>
                  </a:lnTo>
                  <a:lnTo>
                    <a:pt x="167" y="181"/>
                  </a:lnTo>
                  <a:lnTo>
                    <a:pt x="167" y="176"/>
                  </a:lnTo>
                  <a:lnTo>
                    <a:pt x="170" y="169"/>
                  </a:lnTo>
                  <a:lnTo>
                    <a:pt x="174" y="160"/>
                  </a:lnTo>
                  <a:lnTo>
                    <a:pt x="181" y="152"/>
                  </a:lnTo>
                  <a:lnTo>
                    <a:pt x="72" y="42"/>
                  </a:lnTo>
                  <a:lnTo>
                    <a:pt x="79" y="35"/>
                  </a:lnTo>
                  <a:lnTo>
                    <a:pt x="210" y="111"/>
                  </a:lnTo>
                  <a:lnTo>
                    <a:pt x="222" y="100"/>
                  </a:lnTo>
                  <a:lnTo>
                    <a:pt x="244" y="114"/>
                  </a:lnTo>
                  <a:lnTo>
                    <a:pt x="232" y="124"/>
                  </a:lnTo>
                  <a:lnTo>
                    <a:pt x="293" y="160"/>
                  </a:lnTo>
                  <a:lnTo>
                    <a:pt x="365" y="83"/>
                  </a:lnTo>
                  <a:lnTo>
                    <a:pt x="365" y="83"/>
                  </a:lnTo>
                  <a:lnTo>
                    <a:pt x="374" y="76"/>
                  </a:lnTo>
                  <a:lnTo>
                    <a:pt x="387" y="67"/>
                  </a:lnTo>
                  <a:lnTo>
                    <a:pt x="403" y="62"/>
                  </a:lnTo>
                  <a:lnTo>
                    <a:pt x="415" y="61"/>
                  </a:lnTo>
                  <a:lnTo>
                    <a:pt x="415" y="61"/>
                  </a:lnTo>
                  <a:lnTo>
                    <a:pt x="420" y="61"/>
                  </a:lnTo>
                  <a:lnTo>
                    <a:pt x="424" y="62"/>
                  </a:lnTo>
                  <a:lnTo>
                    <a:pt x="439" y="78"/>
                  </a:lnTo>
                  <a:lnTo>
                    <a:pt x="439" y="78"/>
                  </a:lnTo>
                  <a:lnTo>
                    <a:pt x="441" y="81"/>
                  </a:lnTo>
                  <a:lnTo>
                    <a:pt x="441" y="86"/>
                  </a:lnTo>
                  <a:lnTo>
                    <a:pt x="441" y="86"/>
                  </a:lnTo>
                  <a:lnTo>
                    <a:pt x="439" y="100"/>
                  </a:lnTo>
                  <a:lnTo>
                    <a:pt x="434" y="114"/>
                  </a:lnTo>
                  <a:lnTo>
                    <a:pt x="427" y="128"/>
                  </a:lnTo>
                  <a:lnTo>
                    <a:pt x="418" y="138"/>
                  </a:lnTo>
                  <a:lnTo>
                    <a:pt x="341" y="209"/>
                  </a:lnTo>
                  <a:lnTo>
                    <a:pt x="374" y="266"/>
                  </a:lnTo>
                  <a:lnTo>
                    <a:pt x="386" y="255"/>
                  </a:lnTo>
                  <a:lnTo>
                    <a:pt x="399" y="278"/>
                  </a:lnTo>
                  <a:lnTo>
                    <a:pt x="387" y="290"/>
                  </a:lnTo>
                  <a:lnTo>
                    <a:pt x="465" y="419"/>
                  </a:lnTo>
                  <a:lnTo>
                    <a:pt x="456" y="427"/>
                  </a:lnTo>
                  <a:lnTo>
                    <a:pt x="351" y="322"/>
                  </a:lnTo>
                  <a:lnTo>
                    <a:pt x="343" y="327"/>
                  </a:lnTo>
                  <a:lnTo>
                    <a:pt x="343" y="327"/>
                  </a:lnTo>
                  <a:lnTo>
                    <a:pt x="336" y="329"/>
                  </a:lnTo>
                  <a:lnTo>
                    <a:pt x="331" y="331"/>
                  </a:lnTo>
                  <a:lnTo>
                    <a:pt x="325" y="331"/>
                  </a:lnTo>
                  <a:lnTo>
                    <a:pt x="324" y="331"/>
                  </a:lnTo>
                  <a:lnTo>
                    <a:pt x="324" y="331"/>
                  </a:lnTo>
                  <a:lnTo>
                    <a:pt x="322" y="327"/>
                  </a:lnTo>
                  <a:lnTo>
                    <a:pt x="322" y="324"/>
                  </a:lnTo>
                  <a:lnTo>
                    <a:pt x="324" y="317"/>
                  </a:lnTo>
                  <a:lnTo>
                    <a:pt x="327" y="312"/>
                  </a:lnTo>
                  <a:lnTo>
                    <a:pt x="332" y="302"/>
                  </a:lnTo>
                  <a:lnTo>
                    <a:pt x="291" y="260"/>
                  </a:lnTo>
                  <a:lnTo>
                    <a:pt x="139" y="384"/>
                  </a:lnTo>
                  <a:lnTo>
                    <a:pt x="160" y="450"/>
                  </a:lnTo>
                  <a:lnTo>
                    <a:pt x="186" y="441"/>
                  </a:lnTo>
                  <a:lnTo>
                    <a:pt x="172" y="395"/>
                  </a:lnTo>
                  <a:lnTo>
                    <a:pt x="289" y="298"/>
                  </a:lnTo>
                  <a:lnTo>
                    <a:pt x="298" y="307"/>
                  </a:lnTo>
                  <a:lnTo>
                    <a:pt x="298" y="307"/>
                  </a:lnTo>
                  <a:lnTo>
                    <a:pt x="296" y="319"/>
                  </a:lnTo>
                  <a:lnTo>
                    <a:pt x="296" y="331"/>
                  </a:lnTo>
                  <a:lnTo>
                    <a:pt x="298" y="341"/>
                  </a:lnTo>
                  <a:lnTo>
                    <a:pt x="305" y="350"/>
                  </a:lnTo>
                  <a:lnTo>
                    <a:pt x="305" y="350"/>
                  </a:lnTo>
                  <a:lnTo>
                    <a:pt x="313" y="355"/>
                  </a:lnTo>
                  <a:lnTo>
                    <a:pt x="324" y="358"/>
                  </a:lnTo>
                  <a:lnTo>
                    <a:pt x="334" y="358"/>
                  </a:lnTo>
                  <a:lnTo>
                    <a:pt x="346" y="355"/>
                  </a:lnTo>
                  <a:lnTo>
                    <a:pt x="456" y="465"/>
                  </a:lnTo>
                  <a:lnTo>
                    <a:pt x="499" y="424"/>
                  </a:lnTo>
                  <a:lnTo>
                    <a:pt x="422" y="293"/>
                  </a:lnTo>
                  <a:close/>
                </a:path>
              </a:pathLst>
            </a:custGeom>
            <a:grpFill/>
            <a:ln w="9525">
              <a:solidFill>
                <a:srgbClr val="003BC9"/>
              </a:solidFill>
              <a:round/>
              <a:headEnd/>
              <a:tailEnd/>
            </a:ln>
            <a:extLst/>
          </p:spPr>
          <p:txBody>
            <a:bodyPr vert="horz" wrap="square" lIns="91440" tIns="45720" rIns="91440" bIns="45720" numCol="1" anchor="t" anchorCtr="0" compatLnSpc="1">
              <a:prstTxWarp prst="textNoShape">
                <a:avLst/>
              </a:prstTxWarp>
            </a:bodyPr>
            <a:lstStyle/>
            <a:p>
              <a:endParaRPr lang="en-US" sz="2400" dirty="0"/>
            </a:p>
          </p:txBody>
        </p:sp>
      </p:grpSp>
      <p:grpSp>
        <p:nvGrpSpPr>
          <p:cNvPr id="167" name="Group 166">
            <a:extLst>
              <a:ext uri="{FF2B5EF4-FFF2-40B4-BE49-F238E27FC236}">
                <a16:creationId xmlns:a16="http://schemas.microsoft.com/office/drawing/2014/main" id="{8CE76835-72B5-A04E-8A03-833B91D7BBB8}"/>
              </a:ext>
            </a:extLst>
          </p:cNvPr>
          <p:cNvGrpSpPr/>
          <p:nvPr/>
        </p:nvGrpSpPr>
        <p:grpSpPr>
          <a:xfrm>
            <a:off x="3375673" y="1268432"/>
            <a:ext cx="700088" cy="590550"/>
            <a:chOff x="3138488" y="3952875"/>
            <a:chExt cx="700088" cy="590550"/>
          </a:xfrm>
          <a:solidFill>
            <a:schemeClr val="bg1"/>
          </a:solidFill>
        </p:grpSpPr>
        <p:sp>
          <p:nvSpPr>
            <p:cNvPr id="168" name="Freeform 264">
              <a:extLst>
                <a:ext uri="{FF2B5EF4-FFF2-40B4-BE49-F238E27FC236}">
                  <a16:creationId xmlns:a16="http://schemas.microsoft.com/office/drawing/2014/main" id="{FD0D0A36-787E-A042-90C6-FE439B8C128A}"/>
                </a:ext>
              </a:extLst>
            </p:cNvPr>
            <p:cNvSpPr>
              <a:spLocks noEditPoints="1"/>
            </p:cNvSpPr>
            <p:nvPr/>
          </p:nvSpPr>
          <p:spPr bwMode="auto">
            <a:xfrm>
              <a:off x="3482976" y="4187825"/>
              <a:ext cx="355600" cy="355600"/>
            </a:xfrm>
            <a:custGeom>
              <a:avLst/>
              <a:gdLst>
                <a:gd name="T0" fmla="*/ 201 w 447"/>
                <a:gd name="T1" fmla="*/ 446 h 447"/>
                <a:gd name="T2" fmla="*/ 136 w 447"/>
                <a:gd name="T3" fmla="*/ 430 h 447"/>
                <a:gd name="T4" fmla="*/ 81 w 447"/>
                <a:gd name="T5" fmla="*/ 396 h 447"/>
                <a:gd name="T6" fmla="*/ 38 w 447"/>
                <a:gd name="T7" fmla="*/ 349 h 447"/>
                <a:gd name="T8" fmla="*/ 10 w 447"/>
                <a:gd name="T9" fmla="*/ 291 h 447"/>
                <a:gd name="T10" fmla="*/ 0 w 447"/>
                <a:gd name="T11" fmla="*/ 223 h 447"/>
                <a:gd name="T12" fmla="*/ 5 w 447"/>
                <a:gd name="T13" fmla="*/ 179 h 447"/>
                <a:gd name="T14" fmla="*/ 27 w 447"/>
                <a:gd name="T15" fmla="*/ 117 h 447"/>
                <a:gd name="T16" fmla="*/ 65 w 447"/>
                <a:gd name="T17" fmla="*/ 65 h 447"/>
                <a:gd name="T18" fmla="*/ 117 w 447"/>
                <a:gd name="T19" fmla="*/ 27 h 447"/>
                <a:gd name="T20" fmla="*/ 179 w 447"/>
                <a:gd name="T21" fmla="*/ 5 h 447"/>
                <a:gd name="T22" fmla="*/ 224 w 447"/>
                <a:gd name="T23" fmla="*/ 0 h 447"/>
                <a:gd name="T24" fmla="*/ 291 w 447"/>
                <a:gd name="T25" fmla="*/ 10 h 447"/>
                <a:gd name="T26" fmla="*/ 349 w 447"/>
                <a:gd name="T27" fmla="*/ 37 h 447"/>
                <a:gd name="T28" fmla="*/ 396 w 447"/>
                <a:gd name="T29" fmla="*/ 81 h 447"/>
                <a:gd name="T30" fmla="*/ 430 w 447"/>
                <a:gd name="T31" fmla="*/ 136 h 447"/>
                <a:gd name="T32" fmla="*/ 446 w 447"/>
                <a:gd name="T33" fmla="*/ 201 h 447"/>
                <a:gd name="T34" fmla="*/ 446 w 447"/>
                <a:gd name="T35" fmla="*/ 246 h 447"/>
                <a:gd name="T36" fmla="*/ 430 w 447"/>
                <a:gd name="T37" fmla="*/ 311 h 447"/>
                <a:gd name="T38" fmla="*/ 396 w 447"/>
                <a:gd name="T39" fmla="*/ 366 h 447"/>
                <a:gd name="T40" fmla="*/ 349 w 447"/>
                <a:gd name="T41" fmla="*/ 409 h 447"/>
                <a:gd name="T42" fmla="*/ 291 w 447"/>
                <a:gd name="T43" fmla="*/ 437 h 447"/>
                <a:gd name="T44" fmla="*/ 224 w 447"/>
                <a:gd name="T45" fmla="*/ 447 h 447"/>
                <a:gd name="T46" fmla="*/ 224 w 447"/>
                <a:gd name="T47" fmla="*/ 27 h 447"/>
                <a:gd name="T48" fmla="*/ 165 w 447"/>
                <a:gd name="T49" fmla="*/ 36 h 447"/>
                <a:gd name="T50" fmla="*/ 113 w 447"/>
                <a:gd name="T51" fmla="*/ 60 h 447"/>
                <a:gd name="T52" fmla="*/ 72 w 447"/>
                <a:gd name="T53" fmla="*/ 99 h 447"/>
                <a:gd name="T54" fmla="*/ 43 w 447"/>
                <a:gd name="T55" fmla="*/ 148 h 447"/>
                <a:gd name="T56" fmla="*/ 29 w 447"/>
                <a:gd name="T57" fmla="*/ 203 h 447"/>
                <a:gd name="T58" fmla="*/ 29 w 447"/>
                <a:gd name="T59" fmla="*/ 244 h 447"/>
                <a:gd name="T60" fmla="*/ 43 w 447"/>
                <a:gd name="T61" fmla="*/ 299 h 447"/>
                <a:gd name="T62" fmla="*/ 72 w 447"/>
                <a:gd name="T63" fmla="*/ 347 h 447"/>
                <a:gd name="T64" fmla="*/ 113 w 447"/>
                <a:gd name="T65" fmla="*/ 387 h 447"/>
                <a:gd name="T66" fmla="*/ 165 w 447"/>
                <a:gd name="T67" fmla="*/ 411 h 447"/>
                <a:gd name="T68" fmla="*/ 224 w 447"/>
                <a:gd name="T69" fmla="*/ 420 h 447"/>
                <a:gd name="T70" fmla="*/ 263 w 447"/>
                <a:gd name="T71" fmla="*/ 416 h 447"/>
                <a:gd name="T72" fmla="*/ 317 w 447"/>
                <a:gd name="T73" fmla="*/ 396 h 447"/>
                <a:gd name="T74" fmla="*/ 363 w 447"/>
                <a:gd name="T75" fmla="*/ 363 h 447"/>
                <a:gd name="T76" fmla="*/ 396 w 447"/>
                <a:gd name="T77" fmla="*/ 316 h 447"/>
                <a:gd name="T78" fmla="*/ 416 w 447"/>
                <a:gd name="T79" fmla="*/ 263 h 447"/>
                <a:gd name="T80" fmla="*/ 420 w 447"/>
                <a:gd name="T81" fmla="*/ 223 h 447"/>
                <a:gd name="T82" fmla="*/ 411 w 447"/>
                <a:gd name="T83" fmla="*/ 165 h 447"/>
                <a:gd name="T84" fmla="*/ 387 w 447"/>
                <a:gd name="T85" fmla="*/ 113 h 447"/>
                <a:gd name="T86" fmla="*/ 348 w 447"/>
                <a:gd name="T87" fmla="*/ 72 h 447"/>
                <a:gd name="T88" fmla="*/ 299 w 447"/>
                <a:gd name="T89" fmla="*/ 43 h 447"/>
                <a:gd name="T90" fmla="*/ 244 w 447"/>
                <a:gd name="T91" fmla="*/ 29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47" h="447">
                  <a:moveTo>
                    <a:pt x="224" y="447"/>
                  </a:moveTo>
                  <a:lnTo>
                    <a:pt x="224" y="447"/>
                  </a:lnTo>
                  <a:lnTo>
                    <a:pt x="201" y="446"/>
                  </a:lnTo>
                  <a:lnTo>
                    <a:pt x="179" y="442"/>
                  </a:lnTo>
                  <a:lnTo>
                    <a:pt x="156" y="437"/>
                  </a:lnTo>
                  <a:lnTo>
                    <a:pt x="136" y="430"/>
                  </a:lnTo>
                  <a:lnTo>
                    <a:pt x="117" y="420"/>
                  </a:lnTo>
                  <a:lnTo>
                    <a:pt x="98" y="409"/>
                  </a:lnTo>
                  <a:lnTo>
                    <a:pt x="81" y="396"/>
                  </a:lnTo>
                  <a:lnTo>
                    <a:pt x="65" y="382"/>
                  </a:lnTo>
                  <a:lnTo>
                    <a:pt x="51" y="366"/>
                  </a:lnTo>
                  <a:lnTo>
                    <a:pt x="38" y="349"/>
                  </a:lnTo>
                  <a:lnTo>
                    <a:pt x="27" y="330"/>
                  </a:lnTo>
                  <a:lnTo>
                    <a:pt x="17" y="311"/>
                  </a:lnTo>
                  <a:lnTo>
                    <a:pt x="10" y="291"/>
                  </a:lnTo>
                  <a:lnTo>
                    <a:pt x="5" y="268"/>
                  </a:lnTo>
                  <a:lnTo>
                    <a:pt x="1" y="246"/>
                  </a:lnTo>
                  <a:lnTo>
                    <a:pt x="0" y="223"/>
                  </a:lnTo>
                  <a:lnTo>
                    <a:pt x="0" y="223"/>
                  </a:lnTo>
                  <a:lnTo>
                    <a:pt x="1" y="201"/>
                  </a:lnTo>
                  <a:lnTo>
                    <a:pt x="5" y="179"/>
                  </a:lnTo>
                  <a:lnTo>
                    <a:pt x="10" y="156"/>
                  </a:lnTo>
                  <a:lnTo>
                    <a:pt x="17" y="136"/>
                  </a:lnTo>
                  <a:lnTo>
                    <a:pt x="27" y="117"/>
                  </a:lnTo>
                  <a:lnTo>
                    <a:pt x="38" y="98"/>
                  </a:lnTo>
                  <a:lnTo>
                    <a:pt x="51" y="81"/>
                  </a:lnTo>
                  <a:lnTo>
                    <a:pt x="65" y="65"/>
                  </a:lnTo>
                  <a:lnTo>
                    <a:pt x="81" y="51"/>
                  </a:lnTo>
                  <a:lnTo>
                    <a:pt x="98" y="37"/>
                  </a:lnTo>
                  <a:lnTo>
                    <a:pt x="117" y="27"/>
                  </a:lnTo>
                  <a:lnTo>
                    <a:pt x="136" y="17"/>
                  </a:lnTo>
                  <a:lnTo>
                    <a:pt x="156" y="10"/>
                  </a:lnTo>
                  <a:lnTo>
                    <a:pt x="179" y="5"/>
                  </a:lnTo>
                  <a:lnTo>
                    <a:pt x="201" y="1"/>
                  </a:lnTo>
                  <a:lnTo>
                    <a:pt x="224" y="0"/>
                  </a:lnTo>
                  <a:lnTo>
                    <a:pt x="224" y="0"/>
                  </a:lnTo>
                  <a:lnTo>
                    <a:pt x="246" y="1"/>
                  </a:lnTo>
                  <a:lnTo>
                    <a:pt x="268" y="5"/>
                  </a:lnTo>
                  <a:lnTo>
                    <a:pt x="291" y="10"/>
                  </a:lnTo>
                  <a:lnTo>
                    <a:pt x="311" y="17"/>
                  </a:lnTo>
                  <a:lnTo>
                    <a:pt x="330" y="27"/>
                  </a:lnTo>
                  <a:lnTo>
                    <a:pt x="349" y="37"/>
                  </a:lnTo>
                  <a:lnTo>
                    <a:pt x="367" y="51"/>
                  </a:lnTo>
                  <a:lnTo>
                    <a:pt x="382" y="65"/>
                  </a:lnTo>
                  <a:lnTo>
                    <a:pt x="396" y="81"/>
                  </a:lnTo>
                  <a:lnTo>
                    <a:pt x="410" y="98"/>
                  </a:lnTo>
                  <a:lnTo>
                    <a:pt x="420" y="117"/>
                  </a:lnTo>
                  <a:lnTo>
                    <a:pt x="430" y="136"/>
                  </a:lnTo>
                  <a:lnTo>
                    <a:pt x="437" y="156"/>
                  </a:lnTo>
                  <a:lnTo>
                    <a:pt x="442" y="179"/>
                  </a:lnTo>
                  <a:lnTo>
                    <a:pt x="446" y="201"/>
                  </a:lnTo>
                  <a:lnTo>
                    <a:pt x="447" y="223"/>
                  </a:lnTo>
                  <a:lnTo>
                    <a:pt x="447" y="223"/>
                  </a:lnTo>
                  <a:lnTo>
                    <a:pt x="446" y="246"/>
                  </a:lnTo>
                  <a:lnTo>
                    <a:pt x="442" y="268"/>
                  </a:lnTo>
                  <a:lnTo>
                    <a:pt x="437" y="291"/>
                  </a:lnTo>
                  <a:lnTo>
                    <a:pt x="430" y="311"/>
                  </a:lnTo>
                  <a:lnTo>
                    <a:pt x="420" y="330"/>
                  </a:lnTo>
                  <a:lnTo>
                    <a:pt x="410" y="349"/>
                  </a:lnTo>
                  <a:lnTo>
                    <a:pt x="396" y="366"/>
                  </a:lnTo>
                  <a:lnTo>
                    <a:pt x="382" y="382"/>
                  </a:lnTo>
                  <a:lnTo>
                    <a:pt x="367" y="396"/>
                  </a:lnTo>
                  <a:lnTo>
                    <a:pt x="349" y="409"/>
                  </a:lnTo>
                  <a:lnTo>
                    <a:pt x="330" y="420"/>
                  </a:lnTo>
                  <a:lnTo>
                    <a:pt x="311" y="430"/>
                  </a:lnTo>
                  <a:lnTo>
                    <a:pt x="291" y="437"/>
                  </a:lnTo>
                  <a:lnTo>
                    <a:pt x="268" y="442"/>
                  </a:lnTo>
                  <a:lnTo>
                    <a:pt x="246" y="446"/>
                  </a:lnTo>
                  <a:lnTo>
                    <a:pt x="224" y="447"/>
                  </a:lnTo>
                  <a:lnTo>
                    <a:pt x="224" y="447"/>
                  </a:lnTo>
                  <a:close/>
                  <a:moveTo>
                    <a:pt x="224" y="27"/>
                  </a:moveTo>
                  <a:lnTo>
                    <a:pt x="224" y="27"/>
                  </a:lnTo>
                  <a:lnTo>
                    <a:pt x="203" y="29"/>
                  </a:lnTo>
                  <a:lnTo>
                    <a:pt x="184" y="31"/>
                  </a:lnTo>
                  <a:lnTo>
                    <a:pt x="165" y="36"/>
                  </a:lnTo>
                  <a:lnTo>
                    <a:pt x="148" y="43"/>
                  </a:lnTo>
                  <a:lnTo>
                    <a:pt x="131" y="51"/>
                  </a:lnTo>
                  <a:lnTo>
                    <a:pt x="113" y="60"/>
                  </a:lnTo>
                  <a:lnTo>
                    <a:pt x="100" y="72"/>
                  </a:lnTo>
                  <a:lnTo>
                    <a:pt x="84" y="84"/>
                  </a:lnTo>
                  <a:lnTo>
                    <a:pt x="72" y="99"/>
                  </a:lnTo>
                  <a:lnTo>
                    <a:pt x="60" y="113"/>
                  </a:lnTo>
                  <a:lnTo>
                    <a:pt x="51" y="130"/>
                  </a:lnTo>
                  <a:lnTo>
                    <a:pt x="43" y="148"/>
                  </a:lnTo>
                  <a:lnTo>
                    <a:pt x="36" y="165"/>
                  </a:lnTo>
                  <a:lnTo>
                    <a:pt x="31" y="184"/>
                  </a:lnTo>
                  <a:lnTo>
                    <a:pt x="29" y="203"/>
                  </a:lnTo>
                  <a:lnTo>
                    <a:pt x="27" y="223"/>
                  </a:lnTo>
                  <a:lnTo>
                    <a:pt x="27" y="223"/>
                  </a:lnTo>
                  <a:lnTo>
                    <a:pt x="29" y="244"/>
                  </a:lnTo>
                  <a:lnTo>
                    <a:pt x="31" y="263"/>
                  </a:lnTo>
                  <a:lnTo>
                    <a:pt x="36" y="282"/>
                  </a:lnTo>
                  <a:lnTo>
                    <a:pt x="43" y="299"/>
                  </a:lnTo>
                  <a:lnTo>
                    <a:pt x="51" y="316"/>
                  </a:lnTo>
                  <a:lnTo>
                    <a:pt x="60" y="334"/>
                  </a:lnTo>
                  <a:lnTo>
                    <a:pt x="72" y="347"/>
                  </a:lnTo>
                  <a:lnTo>
                    <a:pt x="84" y="363"/>
                  </a:lnTo>
                  <a:lnTo>
                    <a:pt x="100" y="375"/>
                  </a:lnTo>
                  <a:lnTo>
                    <a:pt x="113" y="387"/>
                  </a:lnTo>
                  <a:lnTo>
                    <a:pt x="131" y="396"/>
                  </a:lnTo>
                  <a:lnTo>
                    <a:pt x="148" y="404"/>
                  </a:lnTo>
                  <a:lnTo>
                    <a:pt x="165" y="411"/>
                  </a:lnTo>
                  <a:lnTo>
                    <a:pt x="184" y="416"/>
                  </a:lnTo>
                  <a:lnTo>
                    <a:pt x="203" y="418"/>
                  </a:lnTo>
                  <a:lnTo>
                    <a:pt x="224" y="420"/>
                  </a:lnTo>
                  <a:lnTo>
                    <a:pt x="224" y="420"/>
                  </a:lnTo>
                  <a:lnTo>
                    <a:pt x="244" y="418"/>
                  </a:lnTo>
                  <a:lnTo>
                    <a:pt x="263" y="416"/>
                  </a:lnTo>
                  <a:lnTo>
                    <a:pt x="282" y="411"/>
                  </a:lnTo>
                  <a:lnTo>
                    <a:pt x="299" y="404"/>
                  </a:lnTo>
                  <a:lnTo>
                    <a:pt x="317" y="396"/>
                  </a:lnTo>
                  <a:lnTo>
                    <a:pt x="334" y="387"/>
                  </a:lnTo>
                  <a:lnTo>
                    <a:pt x="348" y="375"/>
                  </a:lnTo>
                  <a:lnTo>
                    <a:pt x="363" y="363"/>
                  </a:lnTo>
                  <a:lnTo>
                    <a:pt x="375" y="347"/>
                  </a:lnTo>
                  <a:lnTo>
                    <a:pt x="387" y="334"/>
                  </a:lnTo>
                  <a:lnTo>
                    <a:pt x="396" y="316"/>
                  </a:lnTo>
                  <a:lnTo>
                    <a:pt x="404" y="299"/>
                  </a:lnTo>
                  <a:lnTo>
                    <a:pt x="411" y="282"/>
                  </a:lnTo>
                  <a:lnTo>
                    <a:pt x="416" y="263"/>
                  </a:lnTo>
                  <a:lnTo>
                    <a:pt x="418" y="244"/>
                  </a:lnTo>
                  <a:lnTo>
                    <a:pt x="420" y="223"/>
                  </a:lnTo>
                  <a:lnTo>
                    <a:pt x="420" y="223"/>
                  </a:lnTo>
                  <a:lnTo>
                    <a:pt x="418" y="203"/>
                  </a:lnTo>
                  <a:lnTo>
                    <a:pt x="416" y="184"/>
                  </a:lnTo>
                  <a:lnTo>
                    <a:pt x="411" y="165"/>
                  </a:lnTo>
                  <a:lnTo>
                    <a:pt x="404" y="148"/>
                  </a:lnTo>
                  <a:lnTo>
                    <a:pt x="396" y="130"/>
                  </a:lnTo>
                  <a:lnTo>
                    <a:pt x="387" y="113"/>
                  </a:lnTo>
                  <a:lnTo>
                    <a:pt x="375" y="99"/>
                  </a:lnTo>
                  <a:lnTo>
                    <a:pt x="363" y="84"/>
                  </a:lnTo>
                  <a:lnTo>
                    <a:pt x="348" y="72"/>
                  </a:lnTo>
                  <a:lnTo>
                    <a:pt x="334" y="60"/>
                  </a:lnTo>
                  <a:lnTo>
                    <a:pt x="317" y="51"/>
                  </a:lnTo>
                  <a:lnTo>
                    <a:pt x="299" y="43"/>
                  </a:lnTo>
                  <a:lnTo>
                    <a:pt x="282" y="36"/>
                  </a:lnTo>
                  <a:lnTo>
                    <a:pt x="263" y="31"/>
                  </a:lnTo>
                  <a:lnTo>
                    <a:pt x="244" y="29"/>
                  </a:lnTo>
                  <a:lnTo>
                    <a:pt x="224" y="27"/>
                  </a:lnTo>
                  <a:lnTo>
                    <a:pt x="224" y="27"/>
                  </a:lnTo>
                  <a:close/>
                </a:path>
              </a:pathLst>
            </a:custGeom>
            <a:grpFill/>
            <a:ln w="9525">
              <a:solidFill>
                <a:srgbClr val="003BC9"/>
              </a:solidFill>
              <a:round/>
              <a:headEnd/>
              <a:tailEnd/>
            </a:ln>
            <a:extLst/>
          </p:spPr>
          <p:txBody>
            <a:bodyPr vert="horz" wrap="square" lIns="91440" tIns="45720" rIns="91440" bIns="45720" numCol="1" anchor="t" anchorCtr="0" compatLnSpc="1">
              <a:prstTxWarp prst="textNoShape">
                <a:avLst/>
              </a:prstTxWarp>
            </a:bodyPr>
            <a:lstStyle/>
            <a:p>
              <a:endParaRPr lang="en-US" sz="2400" dirty="0"/>
            </a:p>
          </p:txBody>
        </p:sp>
        <p:sp>
          <p:nvSpPr>
            <p:cNvPr id="169" name="Freeform 265">
              <a:extLst>
                <a:ext uri="{FF2B5EF4-FFF2-40B4-BE49-F238E27FC236}">
                  <a16:creationId xmlns:a16="http://schemas.microsoft.com/office/drawing/2014/main" id="{8E85EFE3-7F27-F34D-8079-7A5A5A5823C5}"/>
                </a:ext>
              </a:extLst>
            </p:cNvPr>
            <p:cNvSpPr>
              <a:spLocks/>
            </p:cNvSpPr>
            <p:nvPr/>
          </p:nvSpPr>
          <p:spPr bwMode="auto">
            <a:xfrm>
              <a:off x="3521076" y="4219575"/>
              <a:ext cx="152400" cy="165100"/>
            </a:xfrm>
            <a:custGeom>
              <a:avLst/>
              <a:gdLst>
                <a:gd name="T0" fmla="*/ 34 w 193"/>
                <a:gd name="T1" fmla="*/ 207 h 207"/>
                <a:gd name="T2" fmla="*/ 27 w 193"/>
                <a:gd name="T3" fmla="*/ 207 h 207"/>
                <a:gd name="T4" fmla="*/ 15 w 193"/>
                <a:gd name="T5" fmla="*/ 200 h 207"/>
                <a:gd name="T6" fmla="*/ 5 w 193"/>
                <a:gd name="T7" fmla="*/ 189 h 207"/>
                <a:gd name="T8" fmla="*/ 0 w 193"/>
                <a:gd name="T9" fmla="*/ 176 h 207"/>
                <a:gd name="T10" fmla="*/ 14 w 193"/>
                <a:gd name="T11" fmla="*/ 169 h 207"/>
                <a:gd name="T12" fmla="*/ 15 w 193"/>
                <a:gd name="T13" fmla="*/ 177 h 207"/>
                <a:gd name="T14" fmla="*/ 26 w 193"/>
                <a:gd name="T15" fmla="*/ 191 h 207"/>
                <a:gd name="T16" fmla="*/ 103 w 193"/>
                <a:gd name="T17" fmla="*/ 193 h 207"/>
                <a:gd name="T18" fmla="*/ 112 w 193"/>
                <a:gd name="T19" fmla="*/ 191 h 207"/>
                <a:gd name="T20" fmla="*/ 122 w 193"/>
                <a:gd name="T21" fmla="*/ 177 h 207"/>
                <a:gd name="T22" fmla="*/ 124 w 193"/>
                <a:gd name="T23" fmla="*/ 143 h 207"/>
                <a:gd name="T24" fmla="*/ 124 w 193"/>
                <a:gd name="T25" fmla="*/ 136 h 207"/>
                <a:gd name="T26" fmla="*/ 129 w 193"/>
                <a:gd name="T27" fmla="*/ 122 h 207"/>
                <a:gd name="T28" fmla="*/ 139 w 193"/>
                <a:gd name="T29" fmla="*/ 112 h 207"/>
                <a:gd name="T30" fmla="*/ 151 w 193"/>
                <a:gd name="T31" fmla="*/ 105 h 207"/>
                <a:gd name="T32" fmla="*/ 158 w 193"/>
                <a:gd name="T33" fmla="*/ 105 h 207"/>
                <a:gd name="T34" fmla="*/ 172 w 193"/>
                <a:gd name="T35" fmla="*/ 96 h 207"/>
                <a:gd name="T36" fmla="*/ 179 w 193"/>
                <a:gd name="T37" fmla="*/ 79 h 207"/>
                <a:gd name="T38" fmla="*/ 179 w 193"/>
                <a:gd name="T39" fmla="*/ 38 h 207"/>
                <a:gd name="T40" fmla="*/ 174 w 193"/>
                <a:gd name="T41" fmla="*/ 21 h 207"/>
                <a:gd name="T42" fmla="*/ 158 w 193"/>
                <a:gd name="T43" fmla="*/ 14 h 207"/>
                <a:gd name="T44" fmla="*/ 158 w 193"/>
                <a:gd name="T45" fmla="*/ 0 h 207"/>
                <a:gd name="T46" fmla="*/ 172 w 193"/>
                <a:gd name="T47" fmla="*/ 3 h 207"/>
                <a:gd name="T48" fmla="*/ 182 w 193"/>
                <a:gd name="T49" fmla="*/ 12 h 207"/>
                <a:gd name="T50" fmla="*/ 189 w 193"/>
                <a:gd name="T51" fmla="*/ 24 h 207"/>
                <a:gd name="T52" fmla="*/ 193 w 193"/>
                <a:gd name="T53" fmla="*/ 38 h 207"/>
                <a:gd name="T54" fmla="*/ 193 w 193"/>
                <a:gd name="T55" fmla="*/ 79 h 207"/>
                <a:gd name="T56" fmla="*/ 189 w 193"/>
                <a:gd name="T57" fmla="*/ 95 h 207"/>
                <a:gd name="T58" fmla="*/ 182 w 193"/>
                <a:gd name="T59" fmla="*/ 107 h 207"/>
                <a:gd name="T60" fmla="*/ 172 w 193"/>
                <a:gd name="T61" fmla="*/ 115 h 207"/>
                <a:gd name="T62" fmla="*/ 158 w 193"/>
                <a:gd name="T63" fmla="*/ 119 h 207"/>
                <a:gd name="T64" fmla="*/ 150 w 193"/>
                <a:gd name="T65" fmla="*/ 120 h 207"/>
                <a:gd name="T66" fmla="*/ 139 w 193"/>
                <a:gd name="T67" fmla="*/ 134 h 207"/>
                <a:gd name="T68" fmla="*/ 138 w 193"/>
                <a:gd name="T69" fmla="*/ 169 h 207"/>
                <a:gd name="T70" fmla="*/ 138 w 193"/>
                <a:gd name="T71" fmla="*/ 176 h 207"/>
                <a:gd name="T72" fmla="*/ 133 w 193"/>
                <a:gd name="T73" fmla="*/ 189 h 207"/>
                <a:gd name="T74" fmla="*/ 122 w 193"/>
                <a:gd name="T75" fmla="*/ 200 h 207"/>
                <a:gd name="T76" fmla="*/ 110 w 193"/>
                <a:gd name="T77" fmla="*/ 207 h 207"/>
                <a:gd name="T78" fmla="*/ 103 w 193"/>
                <a:gd name="T79" fmla="*/ 20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3" h="207">
                  <a:moveTo>
                    <a:pt x="103" y="207"/>
                  </a:moveTo>
                  <a:lnTo>
                    <a:pt x="34" y="207"/>
                  </a:lnTo>
                  <a:lnTo>
                    <a:pt x="34" y="207"/>
                  </a:lnTo>
                  <a:lnTo>
                    <a:pt x="27" y="207"/>
                  </a:lnTo>
                  <a:lnTo>
                    <a:pt x="21" y="203"/>
                  </a:lnTo>
                  <a:lnTo>
                    <a:pt x="15" y="200"/>
                  </a:lnTo>
                  <a:lnTo>
                    <a:pt x="10" y="195"/>
                  </a:lnTo>
                  <a:lnTo>
                    <a:pt x="5" y="189"/>
                  </a:lnTo>
                  <a:lnTo>
                    <a:pt x="3" y="182"/>
                  </a:lnTo>
                  <a:lnTo>
                    <a:pt x="0" y="176"/>
                  </a:lnTo>
                  <a:lnTo>
                    <a:pt x="0" y="169"/>
                  </a:lnTo>
                  <a:lnTo>
                    <a:pt x="14" y="169"/>
                  </a:lnTo>
                  <a:lnTo>
                    <a:pt x="14" y="169"/>
                  </a:lnTo>
                  <a:lnTo>
                    <a:pt x="15" y="177"/>
                  </a:lnTo>
                  <a:lnTo>
                    <a:pt x="19" y="186"/>
                  </a:lnTo>
                  <a:lnTo>
                    <a:pt x="26" y="191"/>
                  </a:lnTo>
                  <a:lnTo>
                    <a:pt x="34" y="193"/>
                  </a:lnTo>
                  <a:lnTo>
                    <a:pt x="103" y="193"/>
                  </a:lnTo>
                  <a:lnTo>
                    <a:pt x="103" y="193"/>
                  </a:lnTo>
                  <a:lnTo>
                    <a:pt x="112" y="191"/>
                  </a:lnTo>
                  <a:lnTo>
                    <a:pt x="119" y="186"/>
                  </a:lnTo>
                  <a:lnTo>
                    <a:pt x="122" y="177"/>
                  </a:lnTo>
                  <a:lnTo>
                    <a:pt x="124" y="169"/>
                  </a:lnTo>
                  <a:lnTo>
                    <a:pt x="124" y="143"/>
                  </a:lnTo>
                  <a:lnTo>
                    <a:pt x="124" y="143"/>
                  </a:lnTo>
                  <a:lnTo>
                    <a:pt x="124" y="136"/>
                  </a:lnTo>
                  <a:lnTo>
                    <a:pt x="127" y="127"/>
                  </a:lnTo>
                  <a:lnTo>
                    <a:pt x="129" y="122"/>
                  </a:lnTo>
                  <a:lnTo>
                    <a:pt x="134" y="115"/>
                  </a:lnTo>
                  <a:lnTo>
                    <a:pt x="139" y="112"/>
                  </a:lnTo>
                  <a:lnTo>
                    <a:pt x="145" y="107"/>
                  </a:lnTo>
                  <a:lnTo>
                    <a:pt x="151" y="105"/>
                  </a:lnTo>
                  <a:lnTo>
                    <a:pt x="158" y="105"/>
                  </a:lnTo>
                  <a:lnTo>
                    <a:pt x="158" y="105"/>
                  </a:lnTo>
                  <a:lnTo>
                    <a:pt x="167" y="103"/>
                  </a:lnTo>
                  <a:lnTo>
                    <a:pt x="172" y="96"/>
                  </a:lnTo>
                  <a:lnTo>
                    <a:pt x="177" y="89"/>
                  </a:lnTo>
                  <a:lnTo>
                    <a:pt x="179" y="79"/>
                  </a:lnTo>
                  <a:lnTo>
                    <a:pt x="179" y="38"/>
                  </a:lnTo>
                  <a:lnTo>
                    <a:pt x="179" y="38"/>
                  </a:lnTo>
                  <a:lnTo>
                    <a:pt x="177" y="29"/>
                  </a:lnTo>
                  <a:lnTo>
                    <a:pt x="174" y="21"/>
                  </a:lnTo>
                  <a:lnTo>
                    <a:pt x="167" y="15"/>
                  </a:lnTo>
                  <a:lnTo>
                    <a:pt x="158" y="14"/>
                  </a:lnTo>
                  <a:lnTo>
                    <a:pt x="158" y="0"/>
                  </a:lnTo>
                  <a:lnTo>
                    <a:pt x="158" y="0"/>
                  </a:lnTo>
                  <a:lnTo>
                    <a:pt x="165" y="0"/>
                  </a:lnTo>
                  <a:lnTo>
                    <a:pt x="172" y="3"/>
                  </a:lnTo>
                  <a:lnTo>
                    <a:pt x="177" y="7"/>
                  </a:lnTo>
                  <a:lnTo>
                    <a:pt x="182" y="12"/>
                  </a:lnTo>
                  <a:lnTo>
                    <a:pt x="188" y="17"/>
                  </a:lnTo>
                  <a:lnTo>
                    <a:pt x="189" y="24"/>
                  </a:lnTo>
                  <a:lnTo>
                    <a:pt x="193" y="31"/>
                  </a:lnTo>
                  <a:lnTo>
                    <a:pt x="193" y="38"/>
                  </a:lnTo>
                  <a:lnTo>
                    <a:pt x="193" y="79"/>
                  </a:lnTo>
                  <a:lnTo>
                    <a:pt x="193" y="79"/>
                  </a:lnTo>
                  <a:lnTo>
                    <a:pt x="193" y="88"/>
                  </a:lnTo>
                  <a:lnTo>
                    <a:pt x="189" y="95"/>
                  </a:lnTo>
                  <a:lnTo>
                    <a:pt x="188" y="102"/>
                  </a:lnTo>
                  <a:lnTo>
                    <a:pt x="182" y="107"/>
                  </a:lnTo>
                  <a:lnTo>
                    <a:pt x="177" y="112"/>
                  </a:lnTo>
                  <a:lnTo>
                    <a:pt x="172" y="115"/>
                  </a:lnTo>
                  <a:lnTo>
                    <a:pt x="165" y="117"/>
                  </a:lnTo>
                  <a:lnTo>
                    <a:pt x="158" y="119"/>
                  </a:lnTo>
                  <a:lnTo>
                    <a:pt x="158" y="119"/>
                  </a:lnTo>
                  <a:lnTo>
                    <a:pt x="150" y="120"/>
                  </a:lnTo>
                  <a:lnTo>
                    <a:pt x="145" y="126"/>
                  </a:lnTo>
                  <a:lnTo>
                    <a:pt x="139" y="134"/>
                  </a:lnTo>
                  <a:lnTo>
                    <a:pt x="138" y="143"/>
                  </a:lnTo>
                  <a:lnTo>
                    <a:pt x="138" y="169"/>
                  </a:lnTo>
                  <a:lnTo>
                    <a:pt x="138" y="169"/>
                  </a:lnTo>
                  <a:lnTo>
                    <a:pt x="138" y="176"/>
                  </a:lnTo>
                  <a:lnTo>
                    <a:pt x="134" y="182"/>
                  </a:lnTo>
                  <a:lnTo>
                    <a:pt x="133" y="189"/>
                  </a:lnTo>
                  <a:lnTo>
                    <a:pt x="127" y="195"/>
                  </a:lnTo>
                  <a:lnTo>
                    <a:pt x="122" y="200"/>
                  </a:lnTo>
                  <a:lnTo>
                    <a:pt x="117" y="203"/>
                  </a:lnTo>
                  <a:lnTo>
                    <a:pt x="110" y="207"/>
                  </a:lnTo>
                  <a:lnTo>
                    <a:pt x="103" y="207"/>
                  </a:lnTo>
                  <a:lnTo>
                    <a:pt x="103" y="207"/>
                  </a:lnTo>
                  <a:close/>
                </a:path>
              </a:pathLst>
            </a:custGeom>
            <a:grpFill/>
            <a:ln w="9525">
              <a:solidFill>
                <a:srgbClr val="003BC9"/>
              </a:solidFill>
              <a:round/>
              <a:headEnd/>
              <a:tailEnd/>
            </a:ln>
            <a:extLst/>
          </p:spPr>
          <p:txBody>
            <a:bodyPr vert="horz" wrap="square" lIns="91440" tIns="45720" rIns="91440" bIns="45720" numCol="1" anchor="t" anchorCtr="0" compatLnSpc="1">
              <a:prstTxWarp prst="textNoShape">
                <a:avLst/>
              </a:prstTxWarp>
            </a:bodyPr>
            <a:lstStyle/>
            <a:p>
              <a:endParaRPr lang="en-US" sz="2400" dirty="0"/>
            </a:p>
          </p:txBody>
        </p:sp>
        <p:sp>
          <p:nvSpPr>
            <p:cNvPr id="170" name="Freeform 266">
              <a:extLst>
                <a:ext uri="{FF2B5EF4-FFF2-40B4-BE49-F238E27FC236}">
                  <a16:creationId xmlns:a16="http://schemas.microsoft.com/office/drawing/2014/main" id="{8C960498-21BA-8A40-885A-CD90860AC40D}"/>
                </a:ext>
              </a:extLst>
            </p:cNvPr>
            <p:cNvSpPr>
              <a:spLocks noEditPoints="1"/>
            </p:cNvSpPr>
            <p:nvPr/>
          </p:nvSpPr>
          <p:spPr bwMode="auto">
            <a:xfrm>
              <a:off x="3673476" y="4329113"/>
              <a:ext cx="131763" cy="115887"/>
            </a:xfrm>
            <a:custGeom>
              <a:avLst/>
              <a:gdLst>
                <a:gd name="T0" fmla="*/ 17 w 165"/>
                <a:gd name="T1" fmla="*/ 144 h 144"/>
                <a:gd name="T2" fmla="*/ 10 w 165"/>
                <a:gd name="T3" fmla="*/ 143 h 144"/>
                <a:gd name="T4" fmla="*/ 2 w 165"/>
                <a:gd name="T5" fmla="*/ 134 h 144"/>
                <a:gd name="T6" fmla="*/ 0 w 165"/>
                <a:gd name="T7" fmla="*/ 127 h 144"/>
                <a:gd name="T8" fmla="*/ 8 w 165"/>
                <a:gd name="T9" fmla="*/ 75 h 144"/>
                <a:gd name="T10" fmla="*/ 12 w 165"/>
                <a:gd name="T11" fmla="*/ 70 h 144"/>
                <a:gd name="T12" fmla="*/ 31 w 165"/>
                <a:gd name="T13" fmla="*/ 69 h 144"/>
                <a:gd name="T14" fmla="*/ 33 w 165"/>
                <a:gd name="T15" fmla="*/ 67 h 144"/>
                <a:gd name="T16" fmla="*/ 34 w 165"/>
                <a:gd name="T17" fmla="*/ 63 h 144"/>
                <a:gd name="T18" fmla="*/ 58 w 165"/>
                <a:gd name="T19" fmla="*/ 34 h 144"/>
                <a:gd name="T20" fmla="*/ 60 w 165"/>
                <a:gd name="T21" fmla="*/ 32 h 144"/>
                <a:gd name="T22" fmla="*/ 62 w 165"/>
                <a:gd name="T23" fmla="*/ 17 h 144"/>
                <a:gd name="T24" fmla="*/ 64 w 165"/>
                <a:gd name="T25" fmla="*/ 10 h 144"/>
                <a:gd name="T26" fmla="*/ 72 w 165"/>
                <a:gd name="T27" fmla="*/ 1 h 144"/>
                <a:gd name="T28" fmla="*/ 93 w 165"/>
                <a:gd name="T29" fmla="*/ 0 h 144"/>
                <a:gd name="T30" fmla="*/ 100 w 165"/>
                <a:gd name="T31" fmla="*/ 1 h 144"/>
                <a:gd name="T32" fmla="*/ 108 w 165"/>
                <a:gd name="T33" fmla="*/ 10 h 144"/>
                <a:gd name="T34" fmla="*/ 110 w 165"/>
                <a:gd name="T35" fmla="*/ 31 h 144"/>
                <a:gd name="T36" fmla="*/ 112 w 165"/>
                <a:gd name="T37" fmla="*/ 32 h 144"/>
                <a:gd name="T38" fmla="*/ 113 w 165"/>
                <a:gd name="T39" fmla="*/ 34 h 144"/>
                <a:gd name="T40" fmla="*/ 119 w 165"/>
                <a:gd name="T41" fmla="*/ 36 h 144"/>
                <a:gd name="T42" fmla="*/ 129 w 165"/>
                <a:gd name="T43" fmla="*/ 43 h 144"/>
                <a:gd name="T44" fmla="*/ 165 w 165"/>
                <a:gd name="T45" fmla="*/ 79 h 144"/>
                <a:gd name="T46" fmla="*/ 165 w 165"/>
                <a:gd name="T47" fmla="*/ 82 h 144"/>
                <a:gd name="T48" fmla="*/ 158 w 165"/>
                <a:gd name="T49" fmla="*/ 93 h 144"/>
                <a:gd name="T50" fmla="*/ 126 w 165"/>
                <a:gd name="T51" fmla="*/ 119 h 144"/>
                <a:gd name="T52" fmla="*/ 113 w 165"/>
                <a:gd name="T53" fmla="*/ 124 h 144"/>
                <a:gd name="T54" fmla="*/ 93 w 165"/>
                <a:gd name="T55" fmla="*/ 124 h 144"/>
                <a:gd name="T56" fmla="*/ 89 w 165"/>
                <a:gd name="T57" fmla="*/ 127 h 144"/>
                <a:gd name="T58" fmla="*/ 88 w 165"/>
                <a:gd name="T59" fmla="*/ 134 h 144"/>
                <a:gd name="T60" fmla="*/ 79 w 165"/>
                <a:gd name="T61" fmla="*/ 143 h 144"/>
                <a:gd name="T62" fmla="*/ 72 w 165"/>
                <a:gd name="T63" fmla="*/ 144 h 144"/>
                <a:gd name="T64" fmla="*/ 20 w 165"/>
                <a:gd name="T65" fmla="*/ 82 h 144"/>
                <a:gd name="T66" fmla="*/ 14 w 165"/>
                <a:gd name="T67" fmla="*/ 127 h 144"/>
                <a:gd name="T68" fmla="*/ 15 w 165"/>
                <a:gd name="T69" fmla="*/ 129 h 144"/>
                <a:gd name="T70" fmla="*/ 72 w 165"/>
                <a:gd name="T71" fmla="*/ 131 h 144"/>
                <a:gd name="T72" fmla="*/ 74 w 165"/>
                <a:gd name="T73" fmla="*/ 129 h 144"/>
                <a:gd name="T74" fmla="*/ 76 w 165"/>
                <a:gd name="T75" fmla="*/ 127 h 144"/>
                <a:gd name="T76" fmla="*/ 81 w 165"/>
                <a:gd name="T77" fmla="*/ 115 h 144"/>
                <a:gd name="T78" fmla="*/ 93 w 165"/>
                <a:gd name="T79" fmla="*/ 110 h 144"/>
                <a:gd name="T80" fmla="*/ 113 w 165"/>
                <a:gd name="T81" fmla="*/ 110 h 144"/>
                <a:gd name="T82" fmla="*/ 150 w 165"/>
                <a:gd name="T83" fmla="*/ 84 h 144"/>
                <a:gd name="T84" fmla="*/ 117 w 165"/>
                <a:gd name="T85" fmla="*/ 51 h 144"/>
                <a:gd name="T86" fmla="*/ 115 w 165"/>
                <a:gd name="T87" fmla="*/ 50 h 144"/>
                <a:gd name="T88" fmla="*/ 113 w 165"/>
                <a:gd name="T89" fmla="*/ 48 h 144"/>
                <a:gd name="T90" fmla="*/ 107 w 165"/>
                <a:gd name="T91" fmla="*/ 46 h 144"/>
                <a:gd name="T92" fmla="*/ 98 w 165"/>
                <a:gd name="T93" fmla="*/ 38 h 144"/>
                <a:gd name="T94" fmla="*/ 96 w 165"/>
                <a:gd name="T95" fmla="*/ 17 h 144"/>
                <a:gd name="T96" fmla="*/ 95 w 165"/>
                <a:gd name="T97" fmla="*/ 15 h 144"/>
                <a:gd name="T98" fmla="*/ 79 w 165"/>
                <a:gd name="T99" fmla="*/ 13 h 144"/>
                <a:gd name="T100" fmla="*/ 77 w 165"/>
                <a:gd name="T101" fmla="*/ 15 h 144"/>
                <a:gd name="T102" fmla="*/ 76 w 165"/>
                <a:gd name="T103" fmla="*/ 31 h 144"/>
                <a:gd name="T104" fmla="*/ 74 w 165"/>
                <a:gd name="T105" fmla="*/ 36 h 144"/>
                <a:gd name="T106" fmla="*/ 67 w 165"/>
                <a:gd name="T107" fmla="*/ 44 h 144"/>
                <a:gd name="T108" fmla="*/ 48 w 165"/>
                <a:gd name="T109" fmla="*/ 67 h 144"/>
                <a:gd name="T110" fmla="*/ 46 w 165"/>
                <a:gd name="T111" fmla="*/ 74 h 144"/>
                <a:gd name="T112" fmla="*/ 38 w 165"/>
                <a:gd name="T113" fmla="*/ 81 h 144"/>
                <a:gd name="T114" fmla="*/ 20 w 165"/>
                <a:gd name="T115" fmla="*/ 82 h 144"/>
                <a:gd name="T116" fmla="*/ 112 w 165"/>
                <a:gd name="T117" fmla="*/ 11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5" h="144">
                  <a:moveTo>
                    <a:pt x="72" y="144"/>
                  </a:moveTo>
                  <a:lnTo>
                    <a:pt x="17" y="144"/>
                  </a:lnTo>
                  <a:lnTo>
                    <a:pt x="17" y="144"/>
                  </a:lnTo>
                  <a:lnTo>
                    <a:pt x="10" y="143"/>
                  </a:lnTo>
                  <a:lnTo>
                    <a:pt x="5" y="139"/>
                  </a:lnTo>
                  <a:lnTo>
                    <a:pt x="2" y="134"/>
                  </a:lnTo>
                  <a:lnTo>
                    <a:pt x="0" y="127"/>
                  </a:lnTo>
                  <a:lnTo>
                    <a:pt x="0" y="127"/>
                  </a:lnTo>
                  <a:lnTo>
                    <a:pt x="3" y="93"/>
                  </a:lnTo>
                  <a:lnTo>
                    <a:pt x="8" y="75"/>
                  </a:lnTo>
                  <a:lnTo>
                    <a:pt x="10" y="72"/>
                  </a:lnTo>
                  <a:lnTo>
                    <a:pt x="12" y="70"/>
                  </a:lnTo>
                  <a:lnTo>
                    <a:pt x="17" y="69"/>
                  </a:lnTo>
                  <a:lnTo>
                    <a:pt x="31" y="69"/>
                  </a:lnTo>
                  <a:lnTo>
                    <a:pt x="31" y="69"/>
                  </a:lnTo>
                  <a:lnTo>
                    <a:pt x="33" y="67"/>
                  </a:lnTo>
                  <a:lnTo>
                    <a:pt x="34" y="65"/>
                  </a:lnTo>
                  <a:lnTo>
                    <a:pt x="34" y="63"/>
                  </a:lnTo>
                  <a:lnTo>
                    <a:pt x="55" y="34"/>
                  </a:lnTo>
                  <a:lnTo>
                    <a:pt x="58" y="34"/>
                  </a:lnTo>
                  <a:lnTo>
                    <a:pt x="58" y="34"/>
                  </a:lnTo>
                  <a:lnTo>
                    <a:pt x="60" y="32"/>
                  </a:lnTo>
                  <a:lnTo>
                    <a:pt x="62" y="31"/>
                  </a:lnTo>
                  <a:lnTo>
                    <a:pt x="62" y="17"/>
                  </a:lnTo>
                  <a:lnTo>
                    <a:pt x="62" y="17"/>
                  </a:lnTo>
                  <a:lnTo>
                    <a:pt x="64" y="10"/>
                  </a:lnTo>
                  <a:lnTo>
                    <a:pt x="67" y="5"/>
                  </a:lnTo>
                  <a:lnTo>
                    <a:pt x="72" y="1"/>
                  </a:lnTo>
                  <a:lnTo>
                    <a:pt x="79" y="0"/>
                  </a:lnTo>
                  <a:lnTo>
                    <a:pt x="93" y="0"/>
                  </a:lnTo>
                  <a:lnTo>
                    <a:pt x="93" y="0"/>
                  </a:lnTo>
                  <a:lnTo>
                    <a:pt x="100" y="1"/>
                  </a:lnTo>
                  <a:lnTo>
                    <a:pt x="105" y="5"/>
                  </a:lnTo>
                  <a:lnTo>
                    <a:pt x="108" y="10"/>
                  </a:lnTo>
                  <a:lnTo>
                    <a:pt x="110" y="17"/>
                  </a:lnTo>
                  <a:lnTo>
                    <a:pt x="110" y="31"/>
                  </a:lnTo>
                  <a:lnTo>
                    <a:pt x="110" y="31"/>
                  </a:lnTo>
                  <a:lnTo>
                    <a:pt x="112" y="32"/>
                  </a:lnTo>
                  <a:lnTo>
                    <a:pt x="113" y="34"/>
                  </a:lnTo>
                  <a:lnTo>
                    <a:pt x="113" y="34"/>
                  </a:lnTo>
                  <a:lnTo>
                    <a:pt x="113" y="34"/>
                  </a:lnTo>
                  <a:lnTo>
                    <a:pt x="119" y="36"/>
                  </a:lnTo>
                  <a:lnTo>
                    <a:pt x="124" y="38"/>
                  </a:lnTo>
                  <a:lnTo>
                    <a:pt x="129" y="43"/>
                  </a:lnTo>
                  <a:lnTo>
                    <a:pt x="131" y="48"/>
                  </a:lnTo>
                  <a:lnTo>
                    <a:pt x="165" y="79"/>
                  </a:lnTo>
                  <a:lnTo>
                    <a:pt x="165" y="82"/>
                  </a:lnTo>
                  <a:lnTo>
                    <a:pt x="165" y="82"/>
                  </a:lnTo>
                  <a:lnTo>
                    <a:pt x="163" y="88"/>
                  </a:lnTo>
                  <a:lnTo>
                    <a:pt x="158" y="93"/>
                  </a:lnTo>
                  <a:lnTo>
                    <a:pt x="143" y="106"/>
                  </a:lnTo>
                  <a:lnTo>
                    <a:pt x="126" y="119"/>
                  </a:lnTo>
                  <a:lnTo>
                    <a:pt x="119" y="122"/>
                  </a:lnTo>
                  <a:lnTo>
                    <a:pt x="113" y="124"/>
                  </a:lnTo>
                  <a:lnTo>
                    <a:pt x="93" y="124"/>
                  </a:lnTo>
                  <a:lnTo>
                    <a:pt x="93" y="124"/>
                  </a:lnTo>
                  <a:lnTo>
                    <a:pt x="91" y="125"/>
                  </a:lnTo>
                  <a:lnTo>
                    <a:pt x="89" y="127"/>
                  </a:lnTo>
                  <a:lnTo>
                    <a:pt x="89" y="127"/>
                  </a:lnTo>
                  <a:lnTo>
                    <a:pt x="88" y="134"/>
                  </a:lnTo>
                  <a:lnTo>
                    <a:pt x="84" y="139"/>
                  </a:lnTo>
                  <a:lnTo>
                    <a:pt x="79" y="143"/>
                  </a:lnTo>
                  <a:lnTo>
                    <a:pt x="72" y="144"/>
                  </a:lnTo>
                  <a:lnTo>
                    <a:pt x="72" y="144"/>
                  </a:lnTo>
                  <a:close/>
                  <a:moveTo>
                    <a:pt x="20" y="82"/>
                  </a:moveTo>
                  <a:lnTo>
                    <a:pt x="20" y="82"/>
                  </a:lnTo>
                  <a:lnTo>
                    <a:pt x="17" y="101"/>
                  </a:lnTo>
                  <a:lnTo>
                    <a:pt x="14" y="127"/>
                  </a:lnTo>
                  <a:lnTo>
                    <a:pt x="14" y="127"/>
                  </a:lnTo>
                  <a:lnTo>
                    <a:pt x="15" y="129"/>
                  </a:lnTo>
                  <a:lnTo>
                    <a:pt x="17" y="131"/>
                  </a:lnTo>
                  <a:lnTo>
                    <a:pt x="72" y="131"/>
                  </a:lnTo>
                  <a:lnTo>
                    <a:pt x="72" y="131"/>
                  </a:lnTo>
                  <a:lnTo>
                    <a:pt x="74" y="129"/>
                  </a:lnTo>
                  <a:lnTo>
                    <a:pt x="76" y="127"/>
                  </a:lnTo>
                  <a:lnTo>
                    <a:pt x="76" y="127"/>
                  </a:lnTo>
                  <a:lnTo>
                    <a:pt x="77" y="120"/>
                  </a:lnTo>
                  <a:lnTo>
                    <a:pt x="81" y="115"/>
                  </a:lnTo>
                  <a:lnTo>
                    <a:pt x="86" y="112"/>
                  </a:lnTo>
                  <a:lnTo>
                    <a:pt x="93" y="110"/>
                  </a:lnTo>
                  <a:lnTo>
                    <a:pt x="113" y="110"/>
                  </a:lnTo>
                  <a:lnTo>
                    <a:pt x="113" y="110"/>
                  </a:lnTo>
                  <a:lnTo>
                    <a:pt x="131" y="100"/>
                  </a:lnTo>
                  <a:lnTo>
                    <a:pt x="150" y="84"/>
                  </a:lnTo>
                  <a:lnTo>
                    <a:pt x="117" y="55"/>
                  </a:lnTo>
                  <a:lnTo>
                    <a:pt x="117" y="51"/>
                  </a:lnTo>
                  <a:lnTo>
                    <a:pt x="117" y="51"/>
                  </a:lnTo>
                  <a:lnTo>
                    <a:pt x="115" y="50"/>
                  </a:lnTo>
                  <a:lnTo>
                    <a:pt x="113" y="48"/>
                  </a:lnTo>
                  <a:lnTo>
                    <a:pt x="113" y="48"/>
                  </a:lnTo>
                  <a:lnTo>
                    <a:pt x="113" y="48"/>
                  </a:lnTo>
                  <a:lnTo>
                    <a:pt x="107" y="46"/>
                  </a:lnTo>
                  <a:lnTo>
                    <a:pt x="101" y="43"/>
                  </a:lnTo>
                  <a:lnTo>
                    <a:pt x="98" y="38"/>
                  </a:lnTo>
                  <a:lnTo>
                    <a:pt x="96" y="31"/>
                  </a:lnTo>
                  <a:lnTo>
                    <a:pt x="96" y="17"/>
                  </a:lnTo>
                  <a:lnTo>
                    <a:pt x="96" y="17"/>
                  </a:lnTo>
                  <a:lnTo>
                    <a:pt x="95" y="15"/>
                  </a:lnTo>
                  <a:lnTo>
                    <a:pt x="93" y="13"/>
                  </a:lnTo>
                  <a:lnTo>
                    <a:pt x="79" y="13"/>
                  </a:lnTo>
                  <a:lnTo>
                    <a:pt x="79" y="13"/>
                  </a:lnTo>
                  <a:lnTo>
                    <a:pt x="77" y="15"/>
                  </a:lnTo>
                  <a:lnTo>
                    <a:pt x="76" y="17"/>
                  </a:lnTo>
                  <a:lnTo>
                    <a:pt x="76" y="31"/>
                  </a:lnTo>
                  <a:lnTo>
                    <a:pt x="76" y="31"/>
                  </a:lnTo>
                  <a:lnTo>
                    <a:pt x="74" y="36"/>
                  </a:lnTo>
                  <a:lnTo>
                    <a:pt x="72" y="41"/>
                  </a:lnTo>
                  <a:lnTo>
                    <a:pt x="67" y="44"/>
                  </a:lnTo>
                  <a:lnTo>
                    <a:pt x="62" y="48"/>
                  </a:lnTo>
                  <a:lnTo>
                    <a:pt x="48" y="67"/>
                  </a:lnTo>
                  <a:lnTo>
                    <a:pt x="48" y="67"/>
                  </a:lnTo>
                  <a:lnTo>
                    <a:pt x="46" y="74"/>
                  </a:lnTo>
                  <a:lnTo>
                    <a:pt x="43" y="79"/>
                  </a:lnTo>
                  <a:lnTo>
                    <a:pt x="38" y="81"/>
                  </a:lnTo>
                  <a:lnTo>
                    <a:pt x="31" y="82"/>
                  </a:lnTo>
                  <a:lnTo>
                    <a:pt x="20" y="82"/>
                  </a:lnTo>
                  <a:close/>
                  <a:moveTo>
                    <a:pt x="112" y="110"/>
                  </a:moveTo>
                  <a:lnTo>
                    <a:pt x="112" y="110"/>
                  </a:lnTo>
                  <a:lnTo>
                    <a:pt x="112" y="110"/>
                  </a:lnTo>
                  <a:close/>
                </a:path>
              </a:pathLst>
            </a:custGeom>
            <a:grpFill/>
            <a:ln w="9525">
              <a:solidFill>
                <a:srgbClr val="003BC9"/>
              </a:solidFill>
              <a:round/>
              <a:headEnd/>
              <a:tailEnd/>
            </a:ln>
            <a:extLst/>
          </p:spPr>
          <p:txBody>
            <a:bodyPr vert="horz" wrap="square" lIns="91440" tIns="45720" rIns="91440" bIns="45720" numCol="1" anchor="t" anchorCtr="0" compatLnSpc="1">
              <a:prstTxWarp prst="textNoShape">
                <a:avLst/>
              </a:prstTxWarp>
            </a:bodyPr>
            <a:lstStyle/>
            <a:p>
              <a:endParaRPr lang="en-US" sz="2400" dirty="0"/>
            </a:p>
          </p:txBody>
        </p:sp>
        <p:sp>
          <p:nvSpPr>
            <p:cNvPr id="171" name="Freeform 267">
              <a:extLst>
                <a:ext uri="{FF2B5EF4-FFF2-40B4-BE49-F238E27FC236}">
                  <a16:creationId xmlns:a16="http://schemas.microsoft.com/office/drawing/2014/main" id="{18594E0B-3EB2-8F4E-82BE-941BED61DB4F}"/>
                </a:ext>
              </a:extLst>
            </p:cNvPr>
            <p:cNvSpPr>
              <a:spLocks noEditPoints="1"/>
            </p:cNvSpPr>
            <p:nvPr/>
          </p:nvSpPr>
          <p:spPr bwMode="auto">
            <a:xfrm>
              <a:off x="3138488" y="3952875"/>
              <a:ext cx="344488" cy="315912"/>
            </a:xfrm>
            <a:custGeom>
              <a:avLst/>
              <a:gdLst>
                <a:gd name="T0" fmla="*/ 94 w 434"/>
                <a:gd name="T1" fmla="*/ 0 h 400"/>
                <a:gd name="T2" fmla="*/ 0 w 434"/>
                <a:gd name="T3" fmla="*/ 135 h 400"/>
                <a:gd name="T4" fmla="*/ 0 w 434"/>
                <a:gd name="T5" fmla="*/ 400 h 400"/>
                <a:gd name="T6" fmla="*/ 329 w 434"/>
                <a:gd name="T7" fmla="*/ 400 h 400"/>
                <a:gd name="T8" fmla="*/ 434 w 434"/>
                <a:gd name="T9" fmla="*/ 274 h 400"/>
                <a:gd name="T10" fmla="*/ 434 w 434"/>
                <a:gd name="T11" fmla="*/ 0 h 400"/>
                <a:gd name="T12" fmla="*/ 94 w 434"/>
                <a:gd name="T13" fmla="*/ 0 h 400"/>
                <a:gd name="T14" fmla="*/ 27 w 434"/>
                <a:gd name="T15" fmla="*/ 372 h 400"/>
                <a:gd name="T16" fmla="*/ 27 w 434"/>
                <a:gd name="T17" fmla="*/ 152 h 400"/>
                <a:gd name="T18" fmla="*/ 110 w 434"/>
                <a:gd name="T19" fmla="*/ 152 h 400"/>
                <a:gd name="T20" fmla="*/ 110 w 434"/>
                <a:gd name="T21" fmla="*/ 359 h 400"/>
                <a:gd name="T22" fmla="*/ 124 w 434"/>
                <a:gd name="T23" fmla="*/ 359 h 400"/>
                <a:gd name="T24" fmla="*/ 124 w 434"/>
                <a:gd name="T25" fmla="*/ 152 h 400"/>
                <a:gd name="T26" fmla="*/ 151 w 434"/>
                <a:gd name="T27" fmla="*/ 152 h 400"/>
                <a:gd name="T28" fmla="*/ 151 w 434"/>
                <a:gd name="T29" fmla="*/ 138 h 400"/>
                <a:gd name="T30" fmla="*/ 129 w 434"/>
                <a:gd name="T31" fmla="*/ 138 h 400"/>
                <a:gd name="T32" fmla="*/ 186 w 434"/>
                <a:gd name="T33" fmla="*/ 49 h 400"/>
                <a:gd name="T34" fmla="*/ 174 w 434"/>
                <a:gd name="T35" fmla="*/ 40 h 400"/>
                <a:gd name="T36" fmla="*/ 112 w 434"/>
                <a:gd name="T37" fmla="*/ 138 h 400"/>
                <a:gd name="T38" fmla="*/ 31 w 434"/>
                <a:gd name="T39" fmla="*/ 138 h 400"/>
                <a:gd name="T40" fmla="*/ 108 w 434"/>
                <a:gd name="T41" fmla="*/ 28 h 400"/>
                <a:gd name="T42" fmla="*/ 401 w 434"/>
                <a:gd name="T43" fmla="*/ 28 h 400"/>
                <a:gd name="T44" fmla="*/ 322 w 434"/>
                <a:gd name="T45" fmla="*/ 138 h 400"/>
                <a:gd name="T46" fmla="*/ 225 w 434"/>
                <a:gd name="T47" fmla="*/ 138 h 400"/>
                <a:gd name="T48" fmla="*/ 279 w 434"/>
                <a:gd name="T49" fmla="*/ 49 h 400"/>
                <a:gd name="T50" fmla="*/ 267 w 434"/>
                <a:gd name="T51" fmla="*/ 42 h 400"/>
                <a:gd name="T52" fmla="*/ 206 w 434"/>
                <a:gd name="T53" fmla="*/ 142 h 400"/>
                <a:gd name="T54" fmla="*/ 206 w 434"/>
                <a:gd name="T55" fmla="*/ 359 h 400"/>
                <a:gd name="T56" fmla="*/ 220 w 434"/>
                <a:gd name="T57" fmla="*/ 359 h 400"/>
                <a:gd name="T58" fmla="*/ 220 w 434"/>
                <a:gd name="T59" fmla="*/ 152 h 400"/>
                <a:gd name="T60" fmla="*/ 317 w 434"/>
                <a:gd name="T61" fmla="*/ 152 h 400"/>
                <a:gd name="T62" fmla="*/ 317 w 434"/>
                <a:gd name="T63" fmla="*/ 371 h 400"/>
                <a:gd name="T64" fmla="*/ 317 w 434"/>
                <a:gd name="T65" fmla="*/ 372 h 400"/>
                <a:gd name="T66" fmla="*/ 27 w 434"/>
                <a:gd name="T67" fmla="*/ 372 h 400"/>
                <a:gd name="T68" fmla="*/ 330 w 434"/>
                <a:gd name="T69" fmla="*/ 355 h 400"/>
                <a:gd name="T70" fmla="*/ 330 w 434"/>
                <a:gd name="T71" fmla="*/ 150 h 400"/>
                <a:gd name="T72" fmla="*/ 406 w 434"/>
                <a:gd name="T73" fmla="*/ 45 h 400"/>
                <a:gd name="T74" fmla="*/ 406 w 434"/>
                <a:gd name="T75" fmla="*/ 264 h 400"/>
                <a:gd name="T76" fmla="*/ 330 w 434"/>
                <a:gd name="T77" fmla="*/ 355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4" h="400">
                  <a:moveTo>
                    <a:pt x="94" y="0"/>
                  </a:moveTo>
                  <a:lnTo>
                    <a:pt x="0" y="135"/>
                  </a:lnTo>
                  <a:lnTo>
                    <a:pt x="0" y="400"/>
                  </a:lnTo>
                  <a:lnTo>
                    <a:pt x="329" y="400"/>
                  </a:lnTo>
                  <a:lnTo>
                    <a:pt x="434" y="274"/>
                  </a:lnTo>
                  <a:lnTo>
                    <a:pt x="434" y="0"/>
                  </a:lnTo>
                  <a:lnTo>
                    <a:pt x="94" y="0"/>
                  </a:lnTo>
                  <a:close/>
                  <a:moveTo>
                    <a:pt x="27" y="372"/>
                  </a:moveTo>
                  <a:lnTo>
                    <a:pt x="27" y="152"/>
                  </a:lnTo>
                  <a:lnTo>
                    <a:pt x="110" y="152"/>
                  </a:lnTo>
                  <a:lnTo>
                    <a:pt x="110" y="359"/>
                  </a:lnTo>
                  <a:lnTo>
                    <a:pt x="124" y="359"/>
                  </a:lnTo>
                  <a:lnTo>
                    <a:pt x="124" y="152"/>
                  </a:lnTo>
                  <a:lnTo>
                    <a:pt x="151" y="152"/>
                  </a:lnTo>
                  <a:lnTo>
                    <a:pt x="151" y="138"/>
                  </a:lnTo>
                  <a:lnTo>
                    <a:pt x="129" y="138"/>
                  </a:lnTo>
                  <a:lnTo>
                    <a:pt x="186" y="49"/>
                  </a:lnTo>
                  <a:lnTo>
                    <a:pt x="174" y="40"/>
                  </a:lnTo>
                  <a:lnTo>
                    <a:pt x="112" y="138"/>
                  </a:lnTo>
                  <a:lnTo>
                    <a:pt x="31" y="138"/>
                  </a:lnTo>
                  <a:lnTo>
                    <a:pt x="108" y="28"/>
                  </a:lnTo>
                  <a:lnTo>
                    <a:pt x="401" y="28"/>
                  </a:lnTo>
                  <a:lnTo>
                    <a:pt x="322" y="138"/>
                  </a:lnTo>
                  <a:lnTo>
                    <a:pt x="225" y="138"/>
                  </a:lnTo>
                  <a:lnTo>
                    <a:pt x="279" y="49"/>
                  </a:lnTo>
                  <a:lnTo>
                    <a:pt x="267" y="42"/>
                  </a:lnTo>
                  <a:lnTo>
                    <a:pt x="206" y="142"/>
                  </a:lnTo>
                  <a:lnTo>
                    <a:pt x="206" y="359"/>
                  </a:lnTo>
                  <a:lnTo>
                    <a:pt x="220" y="359"/>
                  </a:lnTo>
                  <a:lnTo>
                    <a:pt x="220" y="152"/>
                  </a:lnTo>
                  <a:lnTo>
                    <a:pt x="317" y="152"/>
                  </a:lnTo>
                  <a:lnTo>
                    <a:pt x="317" y="371"/>
                  </a:lnTo>
                  <a:lnTo>
                    <a:pt x="317" y="372"/>
                  </a:lnTo>
                  <a:lnTo>
                    <a:pt x="27" y="372"/>
                  </a:lnTo>
                  <a:close/>
                  <a:moveTo>
                    <a:pt x="330" y="355"/>
                  </a:moveTo>
                  <a:lnTo>
                    <a:pt x="330" y="150"/>
                  </a:lnTo>
                  <a:lnTo>
                    <a:pt x="406" y="45"/>
                  </a:lnTo>
                  <a:lnTo>
                    <a:pt x="406" y="264"/>
                  </a:lnTo>
                  <a:lnTo>
                    <a:pt x="330" y="355"/>
                  </a:lnTo>
                  <a:close/>
                </a:path>
              </a:pathLst>
            </a:custGeom>
            <a:grpFill/>
            <a:ln w="9525">
              <a:solidFill>
                <a:srgbClr val="003BC9"/>
              </a:solidFill>
              <a:round/>
              <a:headEnd/>
              <a:tailEnd/>
            </a:ln>
            <a:extLst/>
          </p:spPr>
          <p:txBody>
            <a:bodyPr vert="horz" wrap="square" lIns="91440" tIns="45720" rIns="91440" bIns="45720" numCol="1" anchor="t" anchorCtr="0" compatLnSpc="1">
              <a:prstTxWarp prst="textNoShape">
                <a:avLst/>
              </a:prstTxWarp>
            </a:bodyPr>
            <a:lstStyle/>
            <a:p>
              <a:endParaRPr lang="en-US" sz="2400" dirty="0"/>
            </a:p>
          </p:txBody>
        </p:sp>
        <p:sp>
          <p:nvSpPr>
            <p:cNvPr id="172" name="Rectangle 268">
              <a:extLst>
                <a:ext uri="{FF2B5EF4-FFF2-40B4-BE49-F238E27FC236}">
                  <a16:creationId xmlns:a16="http://schemas.microsoft.com/office/drawing/2014/main" id="{304D0445-AF45-BE4D-BD86-6CDDA2AD886D}"/>
                </a:ext>
              </a:extLst>
            </p:cNvPr>
            <p:cNvSpPr>
              <a:spLocks noChangeArrowheads="1"/>
            </p:cNvSpPr>
            <p:nvPr/>
          </p:nvSpPr>
          <p:spPr bwMode="auto">
            <a:xfrm>
              <a:off x="3270251" y="4062413"/>
              <a:ext cx="9525" cy="9525"/>
            </a:xfrm>
            <a:prstGeom prst="rect">
              <a:avLst/>
            </a:prstGeom>
            <a:grpFill/>
            <a:ln w="9525">
              <a:solidFill>
                <a:srgbClr val="003BC9"/>
              </a:solidFill>
              <a:miter lim="800000"/>
              <a:headEnd/>
              <a:tailEnd/>
            </a:ln>
            <a:extLst/>
          </p:spPr>
          <p:txBody>
            <a:bodyPr vert="horz" wrap="square" lIns="91440" tIns="45720" rIns="91440" bIns="45720" numCol="1" anchor="t" anchorCtr="0" compatLnSpc="1">
              <a:prstTxWarp prst="textNoShape">
                <a:avLst/>
              </a:prstTxWarp>
            </a:bodyPr>
            <a:lstStyle/>
            <a:p>
              <a:endParaRPr lang="en-US" sz="2400" dirty="0"/>
            </a:p>
          </p:txBody>
        </p:sp>
        <p:sp>
          <p:nvSpPr>
            <p:cNvPr id="173" name="Freeform 269">
              <a:extLst>
                <a:ext uri="{FF2B5EF4-FFF2-40B4-BE49-F238E27FC236}">
                  <a16:creationId xmlns:a16="http://schemas.microsoft.com/office/drawing/2014/main" id="{AFBF5105-E27A-D946-9567-36D0DE4D5922}"/>
                </a:ext>
              </a:extLst>
            </p:cNvPr>
            <p:cNvSpPr>
              <a:spLocks noEditPoints="1"/>
            </p:cNvSpPr>
            <p:nvPr/>
          </p:nvSpPr>
          <p:spPr bwMode="auto">
            <a:xfrm>
              <a:off x="3270251" y="4306888"/>
              <a:ext cx="185738" cy="169862"/>
            </a:xfrm>
            <a:custGeom>
              <a:avLst/>
              <a:gdLst>
                <a:gd name="T0" fmla="*/ 232 w 232"/>
                <a:gd name="T1" fmla="*/ 216 h 216"/>
                <a:gd name="T2" fmla="*/ 232 w 232"/>
                <a:gd name="T3" fmla="*/ 216 h 216"/>
                <a:gd name="T4" fmla="*/ 205 w 232"/>
                <a:gd name="T5" fmla="*/ 214 h 216"/>
                <a:gd name="T6" fmla="*/ 206 w 232"/>
                <a:gd name="T7" fmla="*/ 200 h 216"/>
                <a:gd name="T8" fmla="*/ 206 w 232"/>
                <a:gd name="T9" fmla="*/ 200 h 216"/>
                <a:gd name="T10" fmla="*/ 232 w 232"/>
                <a:gd name="T11" fmla="*/ 202 h 216"/>
                <a:gd name="T12" fmla="*/ 232 w 232"/>
                <a:gd name="T13" fmla="*/ 216 h 216"/>
                <a:gd name="T14" fmla="*/ 170 w 232"/>
                <a:gd name="T15" fmla="*/ 207 h 216"/>
                <a:gd name="T16" fmla="*/ 170 w 232"/>
                <a:gd name="T17" fmla="*/ 207 h 216"/>
                <a:gd name="T18" fmla="*/ 143 w 232"/>
                <a:gd name="T19" fmla="*/ 198 h 216"/>
                <a:gd name="T20" fmla="*/ 148 w 232"/>
                <a:gd name="T21" fmla="*/ 185 h 216"/>
                <a:gd name="T22" fmla="*/ 148 w 232"/>
                <a:gd name="T23" fmla="*/ 185 h 216"/>
                <a:gd name="T24" fmla="*/ 174 w 232"/>
                <a:gd name="T25" fmla="*/ 195 h 216"/>
                <a:gd name="T26" fmla="*/ 170 w 232"/>
                <a:gd name="T27" fmla="*/ 207 h 216"/>
                <a:gd name="T28" fmla="*/ 112 w 232"/>
                <a:gd name="T29" fmla="*/ 183 h 216"/>
                <a:gd name="T30" fmla="*/ 112 w 232"/>
                <a:gd name="T31" fmla="*/ 183 h 216"/>
                <a:gd name="T32" fmla="*/ 88 w 232"/>
                <a:gd name="T33" fmla="*/ 166 h 216"/>
                <a:gd name="T34" fmla="*/ 96 w 232"/>
                <a:gd name="T35" fmla="*/ 155 h 216"/>
                <a:gd name="T36" fmla="*/ 96 w 232"/>
                <a:gd name="T37" fmla="*/ 155 h 216"/>
                <a:gd name="T38" fmla="*/ 119 w 232"/>
                <a:gd name="T39" fmla="*/ 171 h 216"/>
                <a:gd name="T40" fmla="*/ 112 w 232"/>
                <a:gd name="T41" fmla="*/ 183 h 216"/>
                <a:gd name="T42" fmla="*/ 62 w 232"/>
                <a:gd name="T43" fmla="*/ 142 h 216"/>
                <a:gd name="T44" fmla="*/ 62 w 232"/>
                <a:gd name="T45" fmla="*/ 142 h 216"/>
                <a:gd name="T46" fmla="*/ 43 w 232"/>
                <a:gd name="T47" fmla="*/ 121 h 216"/>
                <a:gd name="T48" fmla="*/ 55 w 232"/>
                <a:gd name="T49" fmla="*/ 112 h 216"/>
                <a:gd name="T50" fmla="*/ 55 w 232"/>
                <a:gd name="T51" fmla="*/ 112 h 216"/>
                <a:gd name="T52" fmla="*/ 72 w 232"/>
                <a:gd name="T53" fmla="*/ 133 h 216"/>
                <a:gd name="T54" fmla="*/ 62 w 232"/>
                <a:gd name="T55" fmla="*/ 142 h 216"/>
                <a:gd name="T56" fmla="*/ 24 w 232"/>
                <a:gd name="T57" fmla="*/ 90 h 216"/>
                <a:gd name="T58" fmla="*/ 24 w 232"/>
                <a:gd name="T59" fmla="*/ 90 h 216"/>
                <a:gd name="T60" fmla="*/ 14 w 232"/>
                <a:gd name="T61" fmla="*/ 64 h 216"/>
                <a:gd name="T62" fmla="*/ 26 w 232"/>
                <a:gd name="T63" fmla="*/ 59 h 216"/>
                <a:gd name="T64" fmla="*/ 26 w 232"/>
                <a:gd name="T65" fmla="*/ 59 h 216"/>
                <a:gd name="T66" fmla="*/ 38 w 232"/>
                <a:gd name="T67" fmla="*/ 83 h 216"/>
                <a:gd name="T68" fmla="*/ 24 w 232"/>
                <a:gd name="T69" fmla="*/ 90 h 216"/>
                <a:gd name="T70" fmla="*/ 3 w 232"/>
                <a:gd name="T71" fmla="*/ 30 h 216"/>
                <a:gd name="T72" fmla="*/ 3 w 232"/>
                <a:gd name="T73" fmla="*/ 30 h 216"/>
                <a:gd name="T74" fmla="*/ 0 w 232"/>
                <a:gd name="T75" fmla="*/ 2 h 216"/>
                <a:gd name="T76" fmla="*/ 12 w 232"/>
                <a:gd name="T77" fmla="*/ 0 h 216"/>
                <a:gd name="T78" fmla="*/ 12 w 232"/>
                <a:gd name="T79" fmla="*/ 0 h 216"/>
                <a:gd name="T80" fmla="*/ 17 w 232"/>
                <a:gd name="T81" fmla="*/ 28 h 216"/>
                <a:gd name="T82" fmla="*/ 3 w 232"/>
                <a:gd name="T83" fmla="*/ 3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2" h="216">
                  <a:moveTo>
                    <a:pt x="232" y="216"/>
                  </a:moveTo>
                  <a:lnTo>
                    <a:pt x="232" y="216"/>
                  </a:lnTo>
                  <a:lnTo>
                    <a:pt x="205" y="214"/>
                  </a:lnTo>
                  <a:lnTo>
                    <a:pt x="206" y="200"/>
                  </a:lnTo>
                  <a:lnTo>
                    <a:pt x="206" y="200"/>
                  </a:lnTo>
                  <a:lnTo>
                    <a:pt x="232" y="202"/>
                  </a:lnTo>
                  <a:lnTo>
                    <a:pt x="232" y="216"/>
                  </a:lnTo>
                  <a:close/>
                  <a:moveTo>
                    <a:pt x="170" y="207"/>
                  </a:moveTo>
                  <a:lnTo>
                    <a:pt x="170" y="207"/>
                  </a:lnTo>
                  <a:lnTo>
                    <a:pt x="143" y="198"/>
                  </a:lnTo>
                  <a:lnTo>
                    <a:pt x="148" y="185"/>
                  </a:lnTo>
                  <a:lnTo>
                    <a:pt x="148" y="185"/>
                  </a:lnTo>
                  <a:lnTo>
                    <a:pt x="174" y="195"/>
                  </a:lnTo>
                  <a:lnTo>
                    <a:pt x="170" y="207"/>
                  </a:lnTo>
                  <a:close/>
                  <a:moveTo>
                    <a:pt x="112" y="183"/>
                  </a:moveTo>
                  <a:lnTo>
                    <a:pt x="112" y="183"/>
                  </a:lnTo>
                  <a:lnTo>
                    <a:pt x="88" y="166"/>
                  </a:lnTo>
                  <a:lnTo>
                    <a:pt x="96" y="155"/>
                  </a:lnTo>
                  <a:lnTo>
                    <a:pt x="96" y="155"/>
                  </a:lnTo>
                  <a:lnTo>
                    <a:pt x="119" y="171"/>
                  </a:lnTo>
                  <a:lnTo>
                    <a:pt x="112" y="183"/>
                  </a:lnTo>
                  <a:close/>
                  <a:moveTo>
                    <a:pt x="62" y="142"/>
                  </a:moveTo>
                  <a:lnTo>
                    <a:pt x="62" y="142"/>
                  </a:lnTo>
                  <a:lnTo>
                    <a:pt x="43" y="121"/>
                  </a:lnTo>
                  <a:lnTo>
                    <a:pt x="55" y="112"/>
                  </a:lnTo>
                  <a:lnTo>
                    <a:pt x="55" y="112"/>
                  </a:lnTo>
                  <a:lnTo>
                    <a:pt x="72" y="133"/>
                  </a:lnTo>
                  <a:lnTo>
                    <a:pt x="62" y="142"/>
                  </a:lnTo>
                  <a:close/>
                  <a:moveTo>
                    <a:pt x="24" y="90"/>
                  </a:moveTo>
                  <a:lnTo>
                    <a:pt x="24" y="90"/>
                  </a:lnTo>
                  <a:lnTo>
                    <a:pt x="14" y="64"/>
                  </a:lnTo>
                  <a:lnTo>
                    <a:pt x="26" y="59"/>
                  </a:lnTo>
                  <a:lnTo>
                    <a:pt x="26" y="59"/>
                  </a:lnTo>
                  <a:lnTo>
                    <a:pt x="38" y="83"/>
                  </a:lnTo>
                  <a:lnTo>
                    <a:pt x="24" y="90"/>
                  </a:lnTo>
                  <a:close/>
                  <a:moveTo>
                    <a:pt x="3" y="30"/>
                  </a:moveTo>
                  <a:lnTo>
                    <a:pt x="3" y="30"/>
                  </a:lnTo>
                  <a:lnTo>
                    <a:pt x="0" y="2"/>
                  </a:lnTo>
                  <a:lnTo>
                    <a:pt x="12" y="0"/>
                  </a:lnTo>
                  <a:lnTo>
                    <a:pt x="12" y="0"/>
                  </a:lnTo>
                  <a:lnTo>
                    <a:pt x="17" y="28"/>
                  </a:lnTo>
                  <a:lnTo>
                    <a:pt x="3" y="30"/>
                  </a:lnTo>
                  <a:close/>
                </a:path>
              </a:pathLst>
            </a:custGeom>
            <a:grpFill/>
            <a:ln w="9525">
              <a:solidFill>
                <a:srgbClr val="003BC9"/>
              </a:solidFill>
              <a:round/>
              <a:headEnd/>
              <a:tailEnd/>
            </a:ln>
            <a:extLst/>
          </p:spPr>
          <p:txBody>
            <a:bodyPr vert="horz" wrap="square" lIns="91440" tIns="45720" rIns="91440" bIns="45720" numCol="1" anchor="t" anchorCtr="0" compatLnSpc="1">
              <a:prstTxWarp prst="textNoShape">
                <a:avLst/>
              </a:prstTxWarp>
            </a:bodyPr>
            <a:lstStyle/>
            <a:p>
              <a:endParaRPr lang="en-US" sz="2400" dirty="0"/>
            </a:p>
          </p:txBody>
        </p:sp>
        <p:sp>
          <p:nvSpPr>
            <p:cNvPr id="174" name="Freeform 270">
              <a:extLst>
                <a:ext uri="{FF2B5EF4-FFF2-40B4-BE49-F238E27FC236}">
                  <a16:creationId xmlns:a16="http://schemas.microsoft.com/office/drawing/2014/main" id="{589F7247-86DA-8549-9DF7-1B6E6E35C5DD}"/>
                </a:ext>
              </a:extLst>
            </p:cNvPr>
            <p:cNvSpPr>
              <a:spLocks noEditPoints="1"/>
            </p:cNvSpPr>
            <p:nvPr/>
          </p:nvSpPr>
          <p:spPr bwMode="auto">
            <a:xfrm>
              <a:off x="3536951" y="3984625"/>
              <a:ext cx="185738" cy="171450"/>
            </a:xfrm>
            <a:custGeom>
              <a:avLst/>
              <a:gdLst>
                <a:gd name="T0" fmla="*/ 220 w 232"/>
                <a:gd name="T1" fmla="*/ 215 h 215"/>
                <a:gd name="T2" fmla="*/ 220 w 232"/>
                <a:gd name="T3" fmla="*/ 215 h 215"/>
                <a:gd name="T4" fmla="*/ 215 w 232"/>
                <a:gd name="T5" fmla="*/ 189 h 215"/>
                <a:gd name="T6" fmla="*/ 229 w 232"/>
                <a:gd name="T7" fmla="*/ 186 h 215"/>
                <a:gd name="T8" fmla="*/ 229 w 232"/>
                <a:gd name="T9" fmla="*/ 186 h 215"/>
                <a:gd name="T10" fmla="*/ 232 w 232"/>
                <a:gd name="T11" fmla="*/ 213 h 215"/>
                <a:gd name="T12" fmla="*/ 220 w 232"/>
                <a:gd name="T13" fmla="*/ 215 h 215"/>
                <a:gd name="T14" fmla="*/ 206 w 232"/>
                <a:gd name="T15" fmla="*/ 156 h 215"/>
                <a:gd name="T16" fmla="*/ 206 w 232"/>
                <a:gd name="T17" fmla="*/ 156 h 215"/>
                <a:gd name="T18" fmla="*/ 194 w 232"/>
                <a:gd name="T19" fmla="*/ 132 h 215"/>
                <a:gd name="T20" fmla="*/ 208 w 232"/>
                <a:gd name="T21" fmla="*/ 125 h 215"/>
                <a:gd name="T22" fmla="*/ 208 w 232"/>
                <a:gd name="T23" fmla="*/ 125 h 215"/>
                <a:gd name="T24" fmla="*/ 218 w 232"/>
                <a:gd name="T25" fmla="*/ 151 h 215"/>
                <a:gd name="T26" fmla="*/ 206 w 232"/>
                <a:gd name="T27" fmla="*/ 156 h 215"/>
                <a:gd name="T28" fmla="*/ 177 w 232"/>
                <a:gd name="T29" fmla="*/ 103 h 215"/>
                <a:gd name="T30" fmla="*/ 177 w 232"/>
                <a:gd name="T31" fmla="*/ 103 h 215"/>
                <a:gd name="T32" fmla="*/ 160 w 232"/>
                <a:gd name="T33" fmla="*/ 82 h 215"/>
                <a:gd name="T34" fmla="*/ 170 w 232"/>
                <a:gd name="T35" fmla="*/ 74 h 215"/>
                <a:gd name="T36" fmla="*/ 170 w 232"/>
                <a:gd name="T37" fmla="*/ 74 h 215"/>
                <a:gd name="T38" fmla="*/ 189 w 232"/>
                <a:gd name="T39" fmla="*/ 96 h 215"/>
                <a:gd name="T40" fmla="*/ 177 w 232"/>
                <a:gd name="T41" fmla="*/ 103 h 215"/>
                <a:gd name="T42" fmla="*/ 136 w 232"/>
                <a:gd name="T43" fmla="*/ 60 h 215"/>
                <a:gd name="T44" fmla="*/ 136 w 232"/>
                <a:gd name="T45" fmla="*/ 60 h 215"/>
                <a:gd name="T46" fmla="*/ 113 w 232"/>
                <a:gd name="T47" fmla="*/ 46 h 215"/>
                <a:gd name="T48" fmla="*/ 120 w 232"/>
                <a:gd name="T49" fmla="*/ 34 h 215"/>
                <a:gd name="T50" fmla="*/ 120 w 232"/>
                <a:gd name="T51" fmla="*/ 34 h 215"/>
                <a:gd name="T52" fmla="*/ 144 w 232"/>
                <a:gd name="T53" fmla="*/ 50 h 215"/>
                <a:gd name="T54" fmla="*/ 136 w 232"/>
                <a:gd name="T55" fmla="*/ 60 h 215"/>
                <a:gd name="T56" fmla="*/ 84 w 232"/>
                <a:gd name="T57" fmla="*/ 31 h 215"/>
                <a:gd name="T58" fmla="*/ 84 w 232"/>
                <a:gd name="T59" fmla="*/ 31 h 215"/>
                <a:gd name="T60" fmla="*/ 58 w 232"/>
                <a:gd name="T61" fmla="*/ 22 h 215"/>
                <a:gd name="T62" fmla="*/ 62 w 232"/>
                <a:gd name="T63" fmla="*/ 8 h 215"/>
                <a:gd name="T64" fmla="*/ 62 w 232"/>
                <a:gd name="T65" fmla="*/ 8 h 215"/>
                <a:gd name="T66" fmla="*/ 89 w 232"/>
                <a:gd name="T67" fmla="*/ 17 h 215"/>
                <a:gd name="T68" fmla="*/ 84 w 232"/>
                <a:gd name="T69" fmla="*/ 31 h 215"/>
                <a:gd name="T70" fmla="*/ 25 w 232"/>
                <a:gd name="T71" fmla="*/ 15 h 215"/>
                <a:gd name="T72" fmla="*/ 25 w 232"/>
                <a:gd name="T73" fmla="*/ 15 h 215"/>
                <a:gd name="T74" fmla="*/ 0 w 232"/>
                <a:gd name="T75" fmla="*/ 14 h 215"/>
                <a:gd name="T76" fmla="*/ 0 w 232"/>
                <a:gd name="T77" fmla="*/ 0 h 215"/>
                <a:gd name="T78" fmla="*/ 0 w 232"/>
                <a:gd name="T79" fmla="*/ 0 h 215"/>
                <a:gd name="T80" fmla="*/ 27 w 232"/>
                <a:gd name="T81" fmla="*/ 1 h 215"/>
                <a:gd name="T82" fmla="*/ 25 w 232"/>
                <a:gd name="T83" fmla="*/ 1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2" h="215">
                  <a:moveTo>
                    <a:pt x="220" y="215"/>
                  </a:moveTo>
                  <a:lnTo>
                    <a:pt x="220" y="215"/>
                  </a:lnTo>
                  <a:lnTo>
                    <a:pt x="215" y="189"/>
                  </a:lnTo>
                  <a:lnTo>
                    <a:pt x="229" y="186"/>
                  </a:lnTo>
                  <a:lnTo>
                    <a:pt x="229" y="186"/>
                  </a:lnTo>
                  <a:lnTo>
                    <a:pt x="232" y="213"/>
                  </a:lnTo>
                  <a:lnTo>
                    <a:pt x="220" y="215"/>
                  </a:lnTo>
                  <a:close/>
                  <a:moveTo>
                    <a:pt x="206" y="156"/>
                  </a:moveTo>
                  <a:lnTo>
                    <a:pt x="206" y="156"/>
                  </a:lnTo>
                  <a:lnTo>
                    <a:pt x="194" y="132"/>
                  </a:lnTo>
                  <a:lnTo>
                    <a:pt x="208" y="125"/>
                  </a:lnTo>
                  <a:lnTo>
                    <a:pt x="208" y="125"/>
                  </a:lnTo>
                  <a:lnTo>
                    <a:pt x="218" y="151"/>
                  </a:lnTo>
                  <a:lnTo>
                    <a:pt x="206" y="156"/>
                  </a:lnTo>
                  <a:close/>
                  <a:moveTo>
                    <a:pt x="177" y="103"/>
                  </a:moveTo>
                  <a:lnTo>
                    <a:pt x="177" y="103"/>
                  </a:lnTo>
                  <a:lnTo>
                    <a:pt x="160" y="82"/>
                  </a:lnTo>
                  <a:lnTo>
                    <a:pt x="170" y="74"/>
                  </a:lnTo>
                  <a:lnTo>
                    <a:pt x="170" y="74"/>
                  </a:lnTo>
                  <a:lnTo>
                    <a:pt x="189" y="96"/>
                  </a:lnTo>
                  <a:lnTo>
                    <a:pt x="177" y="103"/>
                  </a:lnTo>
                  <a:close/>
                  <a:moveTo>
                    <a:pt x="136" y="60"/>
                  </a:moveTo>
                  <a:lnTo>
                    <a:pt x="136" y="60"/>
                  </a:lnTo>
                  <a:lnTo>
                    <a:pt x="113" y="46"/>
                  </a:lnTo>
                  <a:lnTo>
                    <a:pt x="120" y="34"/>
                  </a:lnTo>
                  <a:lnTo>
                    <a:pt x="120" y="34"/>
                  </a:lnTo>
                  <a:lnTo>
                    <a:pt x="144" y="50"/>
                  </a:lnTo>
                  <a:lnTo>
                    <a:pt x="136" y="60"/>
                  </a:lnTo>
                  <a:close/>
                  <a:moveTo>
                    <a:pt x="84" y="31"/>
                  </a:moveTo>
                  <a:lnTo>
                    <a:pt x="84" y="31"/>
                  </a:lnTo>
                  <a:lnTo>
                    <a:pt x="58" y="22"/>
                  </a:lnTo>
                  <a:lnTo>
                    <a:pt x="62" y="8"/>
                  </a:lnTo>
                  <a:lnTo>
                    <a:pt x="62" y="8"/>
                  </a:lnTo>
                  <a:lnTo>
                    <a:pt x="89" y="17"/>
                  </a:lnTo>
                  <a:lnTo>
                    <a:pt x="84" y="31"/>
                  </a:lnTo>
                  <a:close/>
                  <a:moveTo>
                    <a:pt x="25" y="15"/>
                  </a:moveTo>
                  <a:lnTo>
                    <a:pt x="25" y="15"/>
                  </a:lnTo>
                  <a:lnTo>
                    <a:pt x="0" y="14"/>
                  </a:lnTo>
                  <a:lnTo>
                    <a:pt x="0" y="0"/>
                  </a:lnTo>
                  <a:lnTo>
                    <a:pt x="0" y="0"/>
                  </a:lnTo>
                  <a:lnTo>
                    <a:pt x="27" y="1"/>
                  </a:lnTo>
                  <a:lnTo>
                    <a:pt x="25" y="15"/>
                  </a:lnTo>
                  <a:close/>
                </a:path>
              </a:pathLst>
            </a:custGeom>
            <a:grpFill/>
            <a:ln w="9525">
              <a:solidFill>
                <a:srgbClr val="003BC9"/>
              </a:solidFill>
              <a:round/>
              <a:headEnd/>
              <a:tailEnd/>
            </a:ln>
            <a:extLst/>
          </p:spPr>
          <p:txBody>
            <a:bodyPr vert="horz" wrap="square" lIns="91440" tIns="45720" rIns="91440" bIns="45720" numCol="1" anchor="t" anchorCtr="0" compatLnSpc="1">
              <a:prstTxWarp prst="textNoShape">
                <a:avLst/>
              </a:prstTxWarp>
            </a:bodyPr>
            <a:lstStyle/>
            <a:p>
              <a:endParaRPr lang="en-US" sz="2400" dirty="0"/>
            </a:p>
          </p:txBody>
        </p:sp>
      </p:grpSp>
      <p:sp>
        <p:nvSpPr>
          <p:cNvPr id="175" name="Rectangle 174">
            <a:extLst>
              <a:ext uri="{FF2B5EF4-FFF2-40B4-BE49-F238E27FC236}">
                <a16:creationId xmlns:a16="http://schemas.microsoft.com/office/drawing/2014/main" id="{B8E643D7-A848-E348-AB4C-44E087D98DAD}"/>
              </a:ext>
            </a:extLst>
          </p:cNvPr>
          <p:cNvSpPr/>
          <p:nvPr/>
        </p:nvSpPr>
        <p:spPr>
          <a:xfrm>
            <a:off x="2645114" y="1905840"/>
            <a:ext cx="1999590" cy="2708434"/>
          </a:xfrm>
          <a:prstGeom prst="rect">
            <a:avLst/>
          </a:prstGeom>
        </p:spPr>
        <p:txBody>
          <a:bodyPr wrap="square">
            <a:spAutoFit/>
          </a:bodyPr>
          <a:lstStyle/>
          <a:p>
            <a:pPr marL="185733" indent="-185733">
              <a:buFont typeface="Arial" panose="020B0604020202020204" pitchFamily="34" charset="0"/>
              <a:buChar char="•"/>
            </a:pPr>
            <a:r>
              <a:rPr lang="en-US" sz="1000" b="1" dirty="0">
                <a:solidFill>
                  <a:srgbClr val="053BC8"/>
                </a:solidFill>
                <a:latin typeface="Arial" panose="020B0604020202020204" pitchFamily="34" charset="0"/>
                <a:ea typeface="Arial" charset="0"/>
                <a:cs typeface="Arial" charset="0"/>
              </a:rPr>
              <a:t>Manage quality risk</a:t>
            </a:r>
            <a:r>
              <a:rPr lang="en-US" sz="1000" dirty="0">
                <a:solidFill>
                  <a:srgbClr val="053BC8"/>
                </a:solidFill>
                <a:latin typeface="Arial" panose="020B0604020202020204" pitchFamily="34" charset="0"/>
                <a:ea typeface="Arial" charset="0"/>
                <a:cs typeface="Arial" charset="0"/>
              </a:rPr>
              <a:t>:</a:t>
            </a:r>
            <a:br>
              <a:rPr lang="en-US" sz="1000" dirty="0">
                <a:solidFill>
                  <a:srgbClr val="053BC8"/>
                </a:solidFill>
                <a:latin typeface="Arial" panose="020B0604020202020204" pitchFamily="34" charset="0"/>
                <a:ea typeface="Arial" charset="0"/>
                <a:cs typeface="Arial" charset="0"/>
              </a:rPr>
            </a:br>
            <a:r>
              <a:rPr lang="en-GB" sz="1000" dirty="0">
                <a:solidFill>
                  <a:srgbClr val="053BC8"/>
                </a:solidFill>
                <a:latin typeface="Arial" panose="020B0604020202020204" pitchFamily="34" charset="0"/>
                <a:ea typeface="Arial" charset="0"/>
                <a:cs typeface="Arial" charset="0"/>
              </a:rPr>
              <a:t>enable rapid, low cost, food recalls</a:t>
            </a:r>
          </a:p>
          <a:p>
            <a:pPr marL="185733" indent="-185733">
              <a:buFont typeface="Arial" panose="020B0604020202020204" pitchFamily="34" charset="0"/>
              <a:buChar char="•"/>
            </a:pPr>
            <a:endParaRPr lang="en-US" sz="1000" dirty="0">
              <a:solidFill>
                <a:srgbClr val="053BC8"/>
              </a:solidFill>
              <a:latin typeface="Arial" panose="020B0604020202020204" pitchFamily="34" charset="0"/>
              <a:ea typeface="Arial" charset="0"/>
              <a:cs typeface="Arial" charset="0"/>
            </a:endParaRPr>
          </a:p>
          <a:p>
            <a:pPr marL="185733" indent="-185733">
              <a:buFont typeface="Arial" panose="020B0604020202020204" pitchFamily="34" charset="0"/>
              <a:buChar char="•"/>
            </a:pPr>
            <a:r>
              <a:rPr lang="en-GB" sz="1000" b="1" dirty="0">
                <a:solidFill>
                  <a:srgbClr val="053BC8"/>
                </a:solidFill>
                <a:latin typeface="Arial" panose="020B0604020202020204" pitchFamily="34" charset="0"/>
                <a:ea typeface="Arial" charset="0"/>
                <a:cs typeface="Arial" charset="0"/>
              </a:rPr>
              <a:t>End to End transparency</a:t>
            </a:r>
            <a:r>
              <a:rPr lang="en-GB" sz="1000" dirty="0">
                <a:solidFill>
                  <a:srgbClr val="053BC8"/>
                </a:solidFill>
                <a:latin typeface="Arial" panose="020B0604020202020204" pitchFamily="34" charset="0"/>
                <a:ea typeface="Arial" charset="0"/>
                <a:cs typeface="Arial" charset="0"/>
              </a:rPr>
              <a:t>:</a:t>
            </a:r>
            <a:br>
              <a:rPr lang="en-GB" sz="1000" dirty="0">
                <a:solidFill>
                  <a:srgbClr val="053BC8"/>
                </a:solidFill>
                <a:latin typeface="Arial" panose="020B0604020202020204" pitchFamily="34" charset="0"/>
                <a:ea typeface="Arial" charset="0"/>
                <a:cs typeface="Arial" charset="0"/>
              </a:rPr>
            </a:br>
            <a:r>
              <a:rPr lang="en-GB" sz="1000" dirty="0">
                <a:solidFill>
                  <a:srgbClr val="053BC8"/>
                </a:solidFill>
                <a:latin typeface="Arial" panose="020B0604020202020204" pitchFamily="34" charset="0"/>
                <a:ea typeface="Arial" charset="0"/>
                <a:cs typeface="Arial" charset="0"/>
              </a:rPr>
              <a:t>data sharing extends beyond</a:t>
            </a:r>
            <a:br>
              <a:rPr lang="en-GB" sz="1000" dirty="0">
                <a:solidFill>
                  <a:srgbClr val="053BC8"/>
                </a:solidFill>
                <a:latin typeface="Arial" panose="020B0604020202020204" pitchFamily="34" charset="0"/>
                <a:ea typeface="Arial" charset="0"/>
                <a:cs typeface="Arial" charset="0"/>
              </a:rPr>
            </a:br>
            <a:r>
              <a:rPr lang="en-GB" sz="1000" dirty="0">
                <a:solidFill>
                  <a:srgbClr val="053BC8"/>
                </a:solidFill>
                <a:latin typeface="Arial" panose="020B0604020202020204" pitchFamily="34" charset="0"/>
                <a:ea typeface="Arial" charset="0"/>
                <a:cs typeface="Arial" charset="0"/>
              </a:rPr>
              <a:t>'one up, one down’!</a:t>
            </a:r>
            <a:br>
              <a:rPr lang="en-GB" sz="1000" dirty="0">
                <a:solidFill>
                  <a:srgbClr val="053BC8"/>
                </a:solidFill>
                <a:latin typeface="Arial" panose="020B0604020202020204" pitchFamily="34" charset="0"/>
                <a:ea typeface="Arial" charset="0"/>
                <a:cs typeface="Arial" charset="0"/>
              </a:rPr>
            </a:br>
            <a:endParaRPr lang="en-US" sz="1000" dirty="0">
              <a:solidFill>
                <a:srgbClr val="053BC8"/>
              </a:solidFill>
              <a:latin typeface="Arial" panose="020B0604020202020204" pitchFamily="34" charset="0"/>
            </a:endParaRPr>
          </a:p>
          <a:p>
            <a:pPr marL="185733" indent="-185733">
              <a:buFont typeface="Arial" panose="020B0604020202020204" pitchFamily="34" charset="0"/>
              <a:buChar char="•"/>
            </a:pPr>
            <a:r>
              <a:rPr lang="en-GB" sz="1000" b="1" dirty="0">
                <a:solidFill>
                  <a:srgbClr val="053BC8"/>
                </a:solidFill>
                <a:latin typeface="Arial" panose="020B0604020202020204" pitchFamily="34" charset="0"/>
              </a:rPr>
              <a:t>Trust and Audit</a:t>
            </a:r>
            <a:r>
              <a:rPr lang="en-GB" sz="1000" dirty="0">
                <a:solidFill>
                  <a:srgbClr val="053BC8"/>
                </a:solidFill>
                <a:latin typeface="Arial" panose="020B0604020202020204" pitchFamily="34" charset="0"/>
              </a:rPr>
              <a:t>:</a:t>
            </a:r>
            <a:br>
              <a:rPr lang="en-GB" sz="1000" dirty="0">
                <a:solidFill>
                  <a:srgbClr val="053BC8"/>
                </a:solidFill>
                <a:latin typeface="Arial" panose="020B0604020202020204" pitchFamily="34" charset="0"/>
              </a:rPr>
            </a:br>
            <a:r>
              <a:rPr lang="en-GB" sz="1000" dirty="0">
                <a:solidFill>
                  <a:srgbClr val="053BC8"/>
                </a:solidFill>
                <a:latin typeface="Arial" panose="020B0604020202020204" pitchFamily="34" charset="0"/>
              </a:rPr>
              <a:t>ensure provenance with easily trusted, auditable records. </a:t>
            </a:r>
            <a:br>
              <a:rPr lang="en-GB" sz="1000" dirty="0">
                <a:solidFill>
                  <a:srgbClr val="053BC8"/>
                </a:solidFill>
                <a:latin typeface="Arial" panose="020B0604020202020204" pitchFamily="34" charset="0"/>
              </a:rPr>
            </a:br>
            <a:endParaRPr lang="en-GB" sz="1000" dirty="0">
              <a:solidFill>
                <a:srgbClr val="053BC8"/>
              </a:solidFill>
              <a:latin typeface="Arial" panose="020B0604020202020204" pitchFamily="34" charset="0"/>
            </a:endParaRPr>
          </a:p>
          <a:p>
            <a:pPr marL="185733" indent="-185733">
              <a:buFont typeface="Arial" panose="020B0604020202020204" pitchFamily="34" charset="0"/>
              <a:buChar char="•"/>
            </a:pPr>
            <a:r>
              <a:rPr lang="en-GB" sz="1000" b="1" dirty="0">
                <a:solidFill>
                  <a:srgbClr val="053BC8"/>
                </a:solidFill>
                <a:latin typeface="Arial" panose="020B0604020202020204" pitchFamily="34" charset="0"/>
              </a:rPr>
              <a:t>Consumer confidence</a:t>
            </a:r>
            <a:r>
              <a:rPr lang="en-GB" sz="1000" dirty="0">
                <a:solidFill>
                  <a:srgbClr val="053BC8"/>
                </a:solidFill>
                <a:latin typeface="Arial" panose="020B0604020202020204" pitchFamily="34" charset="0"/>
              </a:rPr>
              <a:t>: comprehensively communicate with end consumer</a:t>
            </a:r>
          </a:p>
        </p:txBody>
      </p:sp>
      <p:sp>
        <p:nvSpPr>
          <p:cNvPr id="176" name="Rectangle 175">
            <a:extLst>
              <a:ext uri="{FF2B5EF4-FFF2-40B4-BE49-F238E27FC236}">
                <a16:creationId xmlns:a16="http://schemas.microsoft.com/office/drawing/2014/main" id="{B4E99FAE-A150-5540-8427-6E929D380A17}"/>
              </a:ext>
            </a:extLst>
          </p:cNvPr>
          <p:cNvSpPr/>
          <p:nvPr/>
        </p:nvSpPr>
        <p:spPr>
          <a:xfrm>
            <a:off x="4759362" y="1905840"/>
            <a:ext cx="2074568" cy="2862322"/>
          </a:xfrm>
          <a:prstGeom prst="rect">
            <a:avLst/>
          </a:prstGeom>
        </p:spPr>
        <p:txBody>
          <a:bodyPr wrap="square">
            <a:spAutoFit/>
          </a:bodyPr>
          <a:lstStyle/>
          <a:p>
            <a:pPr marL="185733" indent="-185733">
              <a:buFont typeface="Arial" panose="020B0604020202020204" pitchFamily="34" charset="0"/>
              <a:buChar char="•"/>
            </a:pPr>
            <a:r>
              <a:rPr lang="en-US" sz="1000" b="1" dirty="0">
                <a:solidFill>
                  <a:srgbClr val="053BC8"/>
                </a:solidFill>
                <a:latin typeface="Arial" panose="020B0604020202020204" pitchFamily="34" charset="0"/>
                <a:ea typeface="Arial" charset="0"/>
                <a:cs typeface="Arial" charset="0"/>
              </a:rPr>
              <a:t>24x7 payments</a:t>
            </a:r>
            <a:r>
              <a:rPr lang="en-US" sz="1000" dirty="0">
                <a:solidFill>
                  <a:srgbClr val="053BC8"/>
                </a:solidFill>
                <a:latin typeface="Arial" panose="020B0604020202020204" pitchFamily="34" charset="0"/>
                <a:ea typeface="Arial" charset="0"/>
                <a:cs typeface="Arial" charset="0"/>
              </a:rPr>
              <a:t>:</a:t>
            </a:r>
            <a:br>
              <a:rPr lang="en-US" sz="1000" dirty="0">
                <a:solidFill>
                  <a:srgbClr val="053BC8"/>
                </a:solidFill>
                <a:latin typeface="Arial" panose="020B0604020202020204" pitchFamily="34" charset="0"/>
                <a:ea typeface="Arial" charset="0"/>
                <a:cs typeface="Arial" charset="0"/>
              </a:rPr>
            </a:br>
            <a:r>
              <a:rPr lang="en-US" sz="1000" dirty="0">
                <a:solidFill>
                  <a:srgbClr val="053BC8"/>
                </a:solidFill>
                <a:latin typeface="Arial" panose="020B0604020202020204" pitchFamily="34" charset="0"/>
                <a:ea typeface="Arial" charset="0"/>
                <a:cs typeface="Arial" charset="0"/>
              </a:rPr>
              <a:t>payment support regardless of size, origination, destination or asset type</a:t>
            </a:r>
            <a:endParaRPr lang="en-GB" sz="1000" dirty="0">
              <a:solidFill>
                <a:srgbClr val="053BC8"/>
              </a:solidFill>
              <a:latin typeface="Arial" panose="020B0604020202020204" pitchFamily="34" charset="0"/>
              <a:ea typeface="Arial" charset="0"/>
              <a:cs typeface="Arial" charset="0"/>
            </a:endParaRPr>
          </a:p>
          <a:p>
            <a:pPr marL="185733" indent="-185733">
              <a:buFont typeface="Arial" panose="020B0604020202020204" pitchFamily="34" charset="0"/>
              <a:buChar char="•"/>
            </a:pPr>
            <a:endParaRPr lang="en-US" sz="1000" dirty="0">
              <a:solidFill>
                <a:srgbClr val="053BC8"/>
              </a:solidFill>
              <a:latin typeface="Arial" panose="020B0604020202020204" pitchFamily="34" charset="0"/>
              <a:ea typeface="Arial" charset="0"/>
              <a:cs typeface="Arial" charset="0"/>
            </a:endParaRPr>
          </a:p>
          <a:p>
            <a:pPr marL="185733" indent="-185733">
              <a:buFont typeface="Arial" panose="020B0604020202020204" pitchFamily="34" charset="0"/>
              <a:buChar char="•"/>
            </a:pPr>
            <a:r>
              <a:rPr lang="en-GB" sz="1000" b="1" dirty="0">
                <a:solidFill>
                  <a:srgbClr val="053BC8"/>
                </a:solidFill>
                <a:latin typeface="Arial" panose="020B0604020202020204" pitchFamily="34" charset="0"/>
                <a:ea typeface="Arial" charset="0"/>
                <a:cs typeface="Arial" charset="0"/>
              </a:rPr>
              <a:t>Higher visibility</a:t>
            </a:r>
            <a:r>
              <a:rPr lang="en-GB" sz="1000" dirty="0">
                <a:solidFill>
                  <a:srgbClr val="053BC8"/>
                </a:solidFill>
                <a:latin typeface="Arial" panose="020B0604020202020204" pitchFamily="34" charset="0"/>
                <a:ea typeface="Arial" charset="0"/>
                <a:cs typeface="Arial" charset="0"/>
              </a:rPr>
              <a:t>:</a:t>
            </a:r>
            <a:br>
              <a:rPr lang="en-GB" sz="1000" dirty="0">
                <a:solidFill>
                  <a:srgbClr val="053BC8"/>
                </a:solidFill>
                <a:latin typeface="Arial" panose="020B0604020202020204" pitchFamily="34" charset="0"/>
                <a:ea typeface="Arial" charset="0"/>
                <a:cs typeface="Arial" charset="0"/>
              </a:rPr>
            </a:br>
            <a:r>
              <a:rPr lang="en-GB" sz="1000" dirty="0">
                <a:solidFill>
                  <a:srgbClr val="053BC8"/>
                </a:solidFill>
                <a:latin typeface="Arial" panose="020B0604020202020204" pitchFamily="34" charset="0"/>
                <a:ea typeface="Arial" charset="0"/>
                <a:cs typeface="Arial" charset="0"/>
              </a:rPr>
              <a:t>for streamlined transactions with reduced disputes and reconciliation needs</a:t>
            </a:r>
            <a:br>
              <a:rPr lang="en-GB" sz="1000" dirty="0">
                <a:solidFill>
                  <a:srgbClr val="053BC8"/>
                </a:solidFill>
                <a:latin typeface="Arial" panose="020B0604020202020204" pitchFamily="34" charset="0"/>
                <a:ea typeface="Arial" charset="0"/>
                <a:cs typeface="Arial" charset="0"/>
              </a:rPr>
            </a:br>
            <a:endParaRPr lang="en-US" sz="1000" dirty="0">
              <a:solidFill>
                <a:srgbClr val="053BC8"/>
              </a:solidFill>
              <a:latin typeface="Arial" panose="020B0604020202020204" pitchFamily="34" charset="0"/>
            </a:endParaRPr>
          </a:p>
          <a:p>
            <a:pPr marL="185733" indent="-185733">
              <a:buFont typeface="Arial" panose="020B0604020202020204" pitchFamily="34" charset="0"/>
              <a:buChar char="•"/>
            </a:pPr>
            <a:r>
              <a:rPr lang="en-GB" sz="1000" b="1" dirty="0">
                <a:solidFill>
                  <a:srgbClr val="053BC8"/>
                </a:solidFill>
                <a:latin typeface="Arial" panose="020B0604020202020204" pitchFamily="34" charset="0"/>
              </a:rPr>
              <a:t>Regulatory compliance</a:t>
            </a:r>
            <a:r>
              <a:rPr lang="en-GB" sz="1000" dirty="0">
                <a:solidFill>
                  <a:srgbClr val="053BC8"/>
                </a:solidFill>
                <a:latin typeface="Arial" panose="020B0604020202020204" pitchFamily="34" charset="0"/>
              </a:rPr>
              <a:t>:</a:t>
            </a:r>
            <a:br>
              <a:rPr lang="en-GB" sz="1000" dirty="0">
                <a:solidFill>
                  <a:srgbClr val="053BC8"/>
                </a:solidFill>
                <a:latin typeface="Arial" panose="020B0604020202020204" pitchFamily="34" charset="0"/>
              </a:rPr>
            </a:br>
            <a:r>
              <a:rPr lang="en-GB" sz="1000" dirty="0">
                <a:solidFill>
                  <a:srgbClr val="053BC8"/>
                </a:solidFill>
                <a:latin typeface="Arial" panose="020B0604020202020204" pitchFamily="34" charset="0"/>
              </a:rPr>
              <a:t>enhanced through improved transparency</a:t>
            </a:r>
            <a:br>
              <a:rPr lang="en-GB" sz="1000" dirty="0">
                <a:solidFill>
                  <a:srgbClr val="053BC8"/>
                </a:solidFill>
                <a:latin typeface="Arial" panose="020B0604020202020204" pitchFamily="34" charset="0"/>
              </a:rPr>
            </a:br>
            <a:endParaRPr lang="en-GB" sz="1000" dirty="0">
              <a:solidFill>
                <a:srgbClr val="053BC8"/>
              </a:solidFill>
              <a:latin typeface="Arial" panose="020B0604020202020204" pitchFamily="34" charset="0"/>
            </a:endParaRPr>
          </a:p>
          <a:p>
            <a:pPr marL="185733" indent="-185733">
              <a:buFont typeface="Arial" panose="020B0604020202020204" pitchFamily="34" charset="0"/>
              <a:buChar char="•"/>
            </a:pPr>
            <a:r>
              <a:rPr lang="en-GB" sz="1000" b="1" dirty="0">
                <a:solidFill>
                  <a:srgbClr val="053BC8"/>
                </a:solidFill>
                <a:latin typeface="Arial" panose="020B0604020202020204" pitchFamily="34" charset="0"/>
              </a:rPr>
              <a:t>Secure network</a:t>
            </a:r>
            <a:r>
              <a:rPr lang="en-GB" sz="1000" dirty="0">
                <a:solidFill>
                  <a:srgbClr val="053BC8"/>
                </a:solidFill>
                <a:latin typeface="Arial" panose="020B0604020202020204" pitchFamily="34" charset="0"/>
              </a:rPr>
              <a:t>: </a:t>
            </a:r>
            <a:br>
              <a:rPr lang="en-GB" sz="1000" dirty="0">
                <a:solidFill>
                  <a:srgbClr val="053BC8"/>
                </a:solidFill>
                <a:latin typeface="Arial" panose="020B0604020202020204" pitchFamily="34" charset="0"/>
              </a:rPr>
            </a:br>
            <a:r>
              <a:rPr lang="en-GB" sz="1000" dirty="0">
                <a:solidFill>
                  <a:srgbClr val="053BC8"/>
                </a:solidFill>
                <a:latin typeface="Arial" panose="020B0604020202020204" pitchFamily="34" charset="0"/>
              </a:rPr>
              <a:t>with interaction and eligibility criteria &amp; robust access control</a:t>
            </a:r>
          </a:p>
        </p:txBody>
      </p:sp>
      <p:pic>
        <p:nvPicPr>
          <p:cNvPr id="179" name="Picture 178">
            <a:extLst>
              <a:ext uri="{FF2B5EF4-FFF2-40B4-BE49-F238E27FC236}">
                <a16:creationId xmlns:a16="http://schemas.microsoft.com/office/drawing/2014/main" id="{C8E8F6DF-5F9E-6F49-80A9-4D02E0B5416E}"/>
              </a:ext>
            </a:extLst>
          </p:cNvPr>
          <p:cNvPicPr>
            <a:picLocks noChangeAspect="1"/>
          </p:cNvPicPr>
          <p:nvPr/>
        </p:nvPicPr>
        <p:blipFill>
          <a:blip r:embed="rId10">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5511267" y="1269815"/>
            <a:ext cx="587784" cy="587784"/>
          </a:xfrm>
          <a:prstGeom prst="rect">
            <a:avLst/>
          </a:prstGeom>
          <a:ln>
            <a:noFill/>
          </a:ln>
        </p:spPr>
      </p:pic>
      <p:pic>
        <p:nvPicPr>
          <p:cNvPr id="2050" name="Picture 2" descr="https://static.thenounproject.com/png/187317-200.png">
            <a:extLst>
              <a:ext uri="{FF2B5EF4-FFF2-40B4-BE49-F238E27FC236}">
                <a16:creationId xmlns:a16="http://schemas.microsoft.com/office/drawing/2014/main" id="{37266122-51BD-FA4B-B2EF-221F37AA2F68}"/>
              </a:ext>
            </a:extLst>
          </p:cNvPr>
          <p:cNvPicPr>
            <a:picLocks noChangeAspect="1" noChangeArrowheads="1"/>
          </p:cNvPicPr>
          <p:nvPr/>
        </p:nvPicPr>
        <p:blipFill>
          <a:blip r:embed="rId11">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71205" y="1266693"/>
            <a:ext cx="701465" cy="701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975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36792D-F254-5A41-B71A-E6A7E902D0C9}"/>
              </a:ext>
            </a:extLst>
          </p:cNvPr>
          <p:cNvSpPr>
            <a:spLocks noGrp="1"/>
          </p:cNvSpPr>
          <p:nvPr>
            <p:ph type="body" sz="quarter" idx="13"/>
          </p:nvPr>
        </p:nvSpPr>
        <p:spPr>
          <a:xfrm>
            <a:off x="125730" y="144465"/>
            <a:ext cx="8897424" cy="1011698"/>
          </a:xfrm>
        </p:spPr>
        <p:txBody>
          <a:bodyPr/>
          <a:lstStyle/>
          <a:p>
            <a:r>
              <a:rPr lang="en-US" dirty="0"/>
              <a:t>Self-sovereign Identity example</a:t>
            </a:r>
          </a:p>
        </p:txBody>
      </p:sp>
      <p:grpSp>
        <p:nvGrpSpPr>
          <p:cNvPr id="78" name="Group 77">
            <a:extLst>
              <a:ext uri="{FF2B5EF4-FFF2-40B4-BE49-F238E27FC236}">
                <a16:creationId xmlns:a16="http://schemas.microsoft.com/office/drawing/2014/main" id="{71F11A71-F516-734D-8F50-556B7E25345B}"/>
              </a:ext>
            </a:extLst>
          </p:cNvPr>
          <p:cNvGrpSpPr/>
          <p:nvPr/>
        </p:nvGrpSpPr>
        <p:grpSpPr>
          <a:xfrm>
            <a:off x="434773" y="991847"/>
            <a:ext cx="8434290" cy="3623400"/>
            <a:chOff x="3456211" y="918200"/>
            <a:chExt cx="5558963" cy="2408029"/>
          </a:xfrm>
        </p:grpSpPr>
        <p:pic>
          <p:nvPicPr>
            <p:cNvPr id="54" name="Picture 53">
              <a:extLst>
                <a:ext uri="{FF2B5EF4-FFF2-40B4-BE49-F238E27FC236}">
                  <a16:creationId xmlns:a16="http://schemas.microsoft.com/office/drawing/2014/main" id="{14DB8615-DE53-A342-96EC-9BAC93A69B6B}"/>
                </a:ext>
              </a:extLst>
            </p:cNvPr>
            <p:cNvPicPr>
              <a:picLocks noChangeAspect="1"/>
            </p:cNvPicPr>
            <p:nvPr/>
          </p:nvPicPr>
          <p:blipFill>
            <a:blip r:embed="rId3"/>
            <a:stretch>
              <a:fillRect/>
            </a:stretch>
          </p:blipFill>
          <p:spPr>
            <a:xfrm>
              <a:off x="3820585" y="1268331"/>
              <a:ext cx="349101" cy="327711"/>
            </a:xfrm>
            <a:prstGeom prst="rect">
              <a:avLst/>
            </a:prstGeom>
          </p:spPr>
        </p:pic>
        <p:pic>
          <p:nvPicPr>
            <p:cNvPr id="55" name="Picture 54">
              <a:extLst>
                <a:ext uri="{FF2B5EF4-FFF2-40B4-BE49-F238E27FC236}">
                  <a16:creationId xmlns:a16="http://schemas.microsoft.com/office/drawing/2014/main" id="{64DD2268-B9AA-D44E-8026-D8F780DFA2BE}"/>
                </a:ext>
              </a:extLst>
            </p:cNvPr>
            <p:cNvPicPr>
              <a:picLocks noChangeAspect="1"/>
            </p:cNvPicPr>
            <p:nvPr/>
          </p:nvPicPr>
          <p:blipFill>
            <a:blip r:embed="rId4"/>
            <a:stretch>
              <a:fillRect/>
            </a:stretch>
          </p:blipFill>
          <p:spPr>
            <a:xfrm>
              <a:off x="5894030" y="1252768"/>
              <a:ext cx="346710" cy="349414"/>
            </a:xfrm>
            <a:prstGeom prst="rect">
              <a:avLst/>
            </a:prstGeom>
          </p:spPr>
        </p:pic>
        <p:sp>
          <p:nvSpPr>
            <p:cNvPr id="56" name="Rectangle: Rounded Corners 12">
              <a:extLst>
                <a:ext uri="{FF2B5EF4-FFF2-40B4-BE49-F238E27FC236}">
                  <a16:creationId xmlns:a16="http://schemas.microsoft.com/office/drawing/2014/main" id="{94D70328-2129-BF4C-ADBF-19317BDB258B}"/>
                </a:ext>
              </a:extLst>
            </p:cNvPr>
            <p:cNvSpPr/>
            <p:nvPr/>
          </p:nvSpPr>
          <p:spPr>
            <a:xfrm>
              <a:off x="5413924" y="1649376"/>
              <a:ext cx="1256544" cy="349052"/>
            </a:xfrm>
            <a:prstGeom prst="roundRect">
              <a:avLst/>
            </a:prstGeom>
            <a:solidFill>
              <a:srgbClr val="FF0000"/>
            </a:solidFill>
            <a:ln w="9525" cap="flat" cmpd="sng" algn="ctr">
              <a:noFill/>
              <a:prstDash val="solid"/>
            </a:ln>
            <a:effectLst>
              <a:outerShdw blurRad="38100" dist="25400" dir="5400000" rotWithShape="0">
                <a:srgbClr val="000000">
                  <a:alpha val="50000"/>
                </a:srgbClr>
              </a:outerShdw>
            </a:effectLst>
          </p:spPr>
          <p:txBody>
            <a:bodyPr rot="0" spcFirstLastPara="1" vertOverflow="overflow" horzOverflow="overflow" vert="horz" wrap="square" lIns="0" tIns="50800" rIns="0" bIns="50800" numCol="1" spcCol="38100" rtlCol="0" fromWordArt="0" anchor="ctr" anchorCtr="0" forceAA="0" compatLnSpc="1">
              <a:prstTxWarp prst="textNoShape">
                <a:avLst/>
              </a:prstTxWarp>
              <a:noAutofit/>
            </a:bodyPr>
            <a:lstStyle/>
            <a:p>
              <a:pPr algn="ctr" defTabSz="825479" hangingPunct="0">
                <a:defRPr/>
              </a:pPr>
              <a:r>
                <a:rPr lang="en-GB" sz="1350" kern="0" dirty="0">
                  <a:solidFill>
                    <a:schemeClr val="bg1"/>
                  </a:solidFill>
                  <a:latin typeface="Arial" panose="020B0604020202020204" pitchFamily="34" charset="0"/>
                  <a:sym typeface="Helvetica Light"/>
                </a:rPr>
                <a:t>Doctor</a:t>
              </a:r>
            </a:p>
            <a:p>
              <a:pPr algn="ctr" defTabSz="825479" hangingPunct="0">
                <a:defRPr/>
              </a:pPr>
              <a:r>
                <a:rPr lang="en-GB" sz="1200" kern="0" dirty="0">
                  <a:solidFill>
                    <a:schemeClr val="bg1"/>
                  </a:solidFill>
                  <a:latin typeface="Arial" panose="020B0604020202020204" pitchFamily="34" charset="0"/>
                  <a:sym typeface="Helvetica Light"/>
                </a:rPr>
                <a:t>Acquires, Stores, Presents</a:t>
              </a:r>
            </a:p>
          </p:txBody>
        </p:sp>
        <p:sp>
          <p:nvSpPr>
            <p:cNvPr id="57" name="Rectangle: Rounded Corners 15">
              <a:extLst>
                <a:ext uri="{FF2B5EF4-FFF2-40B4-BE49-F238E27FC236}">
                  <a16:creationId xmlns:a16="http://schemas.microsoft.com/office/drawing/2014/main" id="{9FB08736-ECBB-FB41-A7CA-3A1431F025C7}"/>
                </a:ext>
              </a:extLst>
            </p:cNvPr>
            <p:cNvSpPr/>
            <p:nvPr/>
          </p:nvSpPr>
          <p:spPr>
            <a:xfrm>
              <a:off x="7558532" y="1648447"/>
              <a:ext cx="1084837" cy="349052"/>
            </a:xfrm>
            <a:prstGeom prst="roundRect">
              <a:avLst/>
            </a:prstGeom>
            <a:solidFill>
              <a:srgbClr val="00B050"/>
            </a:solidFill>
            <a:ln w="9525" cap="flat" cmpd="sng" algn="ctr">
              <a:noFill/>
              <a:prstDash val="solid"/>
            </a:ln>
            <a:effectLst>
              <a:outerShdw blurRad="38100" dist="25400" dir="5400000" rotWithShape="0">
                <a:srgbClr val="000000">
                  <a:alpha val="50000"/>
                </a:srgbClr>
              </a:outerShdw>
            </a:effectLst>
          </p:spPr>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algn="ctr" defTabSz="825479" hangingPunct="0">
                <a:defRPr/>
              </a:pPr>
              <a:r>
                <a:rPr lang="en-GB" sz="1350" kern="0" dirty="0">
                  <a:solidFill>
                    <a:schemeClr val="bg1"/>
                  </a:solidFill>
                  <a:latin typeface="Arial" panose="020B0604020202020204" pitchFamily="34" charset="0"/>
                  <a:sym typeface="Helvetica Light"/>
                </a:rPr>
                <a:t>Hospital</a:t>
              </a:r>
              <a:endParaRPr lang="en-GB" sz="788" kern="0" dirty="0">
                <a:solidFill>
                  <a:schemeClr val="bg1"/>
                </a:solidFill>
                <a:latin typeface="Arial" panose="020B0604020202020204" pitchFamily="34" charset="0"/>
                <a:sym typeface="Helvetica Light"/>
              </a:endParaRPr>
            </a:p>
            <a:p>
              <a:pPr algn="ctr" defTabSz="825479" hangingPunct="0">
                <a:defRPr/>
              </a:pPr>
              <a:r>
                <a:rPr lang="en-GB" sz="1200" kern="0" dirty="0">
                  <a:solidFill>
                    <a:schemeClr val="bg1"/>
                  </a:solidFill>
                  <a:latin typeface="Arial" panose="020B0604020202020204" pitchFamily="34" charset="0"/>
                  <a:sym typeface="Helvetica Light"/>
                </a:rPr>
                <a:t>Requests, Verifies</a:t>
              </a:r>
            </a:p>
          </p:txBody>
        </p:sp>
        <p:sp>
          <p:nvSpPr>
            <p:cNvPr id="58" name="Rectangle: Rounded Corners 16">
              <a:extLst>
                <a:ext uri="{FF2B5EF4-FFF2-40B4-BE49-F238E27FC236}">
                  <a16:creationId xmlns:a16="http://schemas.microsoft.com/office/drawing/2014/main" id="{8C195251-289C-1F4F-9430-25CDBF267CE3}"/>
                </a:ext>
              </a:extLst>
            </p:cNvPr>
            <p:cNvSpPr/>
            <p:nvPr/>
          </p:nvSpPr>
          <p:spPr>
            <a:xfrm>
              <a:off x="3464412" y="1648552"/>
              <a:ext cx="1084837" cy="349052"/>
            </a:xfrm>
            <a:prstGeom prst="roundRect">
              <a:avLst/>
            </a:prstGeom>
            <a:solidFill>
              <a:srgbClr val="7030A0"/>
            </a:solidFill>
            <a:ln w="9525" cap="flat" cmpd="sng" algn="ctr">
              <a:noFill/>
              <a:prstDash val="solid"/>
            </a:ln>
            <a:effectLst>
              <a:outerShdw blurRad="38100" dist="25400" dir="5400000" rotWithShape="0">
                <a:srgbClr val="000000">
                  <a:alpha val="50000"/>
                </a:srgbClr>
              </a:outerShdw>
            </a:effectLst>
          </p:spPr>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algn="ctr" defTabSz="825479" hangingPunct="0">
                <a:defRPr/>
              </a:pPr>
              <a:r>
                <a:rPr lang="en-GB" sz="1350" kern="0" dirty="0">
                  <a:solidFill>
                    <a:schemeClr val="bg1"/>
                  </a:solidFill>
                  <a:latin typeface="Arial" panose="020B0604020202020204" pitchFamily="34" charset="0"/>
                  <a:sym typeface="Helvetica Light"/>
                </a:rPr>
                <a:t>University</a:t>
              </a:r>
            </a:p>
            <a:p>
              <a:pPr algn="ctr" defTabSz="825479" hangingPunct="0">
                <a:defRPr/>
              </a:pPr>
              <a:r>
                <a:rPr lang="en-GB" sz="1200" kern="0" dirty="0">
                  <a:solidFill>
                    <a:schemeClr val="bg1"/>
                  </a:solidFill>
                  <a:latin typeface="Arial" panose="020B0604020202020204" pitchFamily="34" charset="0"/>
                  <a:sym typeface="Helvetica Light"/>
                </a:rPr>
                <a:t>Issues</a:t>
              </a:r>
              <a:endParaRPr lang="en-GB" sz="2400" kern="0" dirty="0">
                <a:solidFill>
                  <a:schemeClr val="bg1"/>
                </a:solidFill>
                <a:latin typeface="Arial" panose="020B0604020202020204" pitchFamily="34" charset="0"/>
                <a:sym typeface="Helvetica Light"/>
              </a:endParaRPr>
            </a:p>
          </p:txBody>
        </p:sp>
        <p:cxnSp>
          <p:nvCxnSpPr>
            <p:cNvPr id="59" name="Straight Arrow Connector 58">
              <a:extLst>
                <a:ext uri="{FF2B5EF4-FFF2-40B4-BE49-F238E27FC236}">
                  <a16:creationId xmlns:a16="http://schemas.microsoft.com/office/drawing/2014/main" id="{5F991A64-601D-2143-82EE-B0ED21652046}"/>
                </a:ext>
              </a:extLst>
            </p:cNvPr>
            <p:cNvCxnSpPr>
              <a:cxnSpLocks/>
              <a:stCxn id="58" idx="3"/>
              <a:endCxn id="56" idx="1"/>
            </p:cNvCxnSpPr>
            <p:nvPr/>
          </p:nvCxnSpPr>
          <p:spPr>
            <a:xfrm>
              <a:off x="4549249" y="1823078"/>
              <a:ext cx="864674" cy="824"/>
            </a:xfrm>
            <a:prstGeom prst="straightConnector1">
              <a:avLst/>
            </a:prstGeom>
            <a:noFill/>
            <a:ln w="19050" cap="flat">
              <a:solidFill>
                <a:srgbClr val="000000"/>
              </a:solidFill>
              <a:prstDash val="solid"/>
              <a:miter lim="400000"/>
              <a:headEnd w="sm" len="med"/>
              <a:tailEnd type="triangle" w="sm" len="med"/>
            </a:ln>
            <a:effectLst/>
            <a:sp3d/>
          </p:spPr>
        </p:cxnSp>
        <p:cxnSp>
          <p:nvCxnSpPr>
            <p:cNvPr id="60" name="Straight Arrow Connector 59">
              <a:extLst>
                <a:ext uri="{FF2B5EF4-FFF2-40B4-BE49-F238E27FC236}">
                  <a16:creationId xmlns:a16="http://schemas.microsoft.com/office/drawing/2014/main" id="{486B9072-5745-2D4F-BF15-3BFA0590B8CA}"/>
                </a:ext>
              </a:extLst>
            </p:cNvPr>
            <p:cNvCxnSpPr>
              <a:cxnSpLocks/>
              <a:stCxn id="56" idx="3"/>
              <a:endCxn id="57" idx="1"/>
            </p:cNvCxnSpPr>
            <p:nvPr/>
          </p:nvCxnSpPr>
          <p:spPr>
            <a:xfrm flipV="1">
              <a:off x="6670467" y="1822973"/>
              <a:ext cx="888064" cy="929"/>
            </a:xfrm>
            <a:prstGeom prst="straightConnector1">
              <a:avLst/>
            </a:prstGeom>
            <a:noFill/>
            <a:ln w="19050" cap="flat">
              <a:solidFill>
                <a:srgbClr val="000000"/>
              </a:solidFill>
              <a:prstDash val="solid"/>
              <a:miter lim="400000"/>
              <a:headEnd w="sm" len="med"/>
              <a:tailEnd type="triangle" w="sm" len="med"/>
            </a:ln>
            <a:effectLst/>
            <a:sp3d/>
          </p:spPr>
        </p:cxnSp>
        <p:cxnSp>
          <p:nvCxnSpPr>
            <p:cNvPr id="61" name="Straight Arrow Connector 60">
              <a:extLst>
                <a:ext uri="{FF2B5EF4-FFF2-40B4-BE49-F238E27FC236}">
                  <a16:creationId xmlns:a16="http://schemas.microsoft.com/office/drawing/2014/main" id="{550F4098-8142-3040-8DAB-06669E3A0A6E}"/>
                </a:ext>
              </a:extLst>
            </p:cNvPr>
            <p:cNvCxnSpPr>
              <a:cxnSpLocks/>
              <a:endCxn id="58" idx="2"/>
            </p:cNvCxnSpPr>
            <p:nvPr/>
          </p:nvCxnSpPr>
          <p:spPr>
            <a:xfrm flipV="1">
              <a:off x="4006832" y="1997604"/>
              <a:ext cx="0" cy="863315"/>
            </a:xfrm>
            <a:prstGeom prst="straightConnector1">
              <a:avLst/>
            </a:prstGeom>
            <a:noFill/>
            <a:ln w="19050" cap="flat">
              <a:solidFill>
                <a:srgbClr val="053BC8"/>
              </a:solidFill>
              <a:prstDash val="solid"/>
              <a:miter lim="400000"/>
              <a:headEnd type="triangle" w="sm" len="med"/>
              <a:tailEnd type="triangle" w="sm" len="med"/>
            </a:ln>
            <a:effectLst/>
            <a:sp3d/>
          </p:spPr>
        </p:cxnSp>
        <p:sp>
          <p:nvSpPr>
            <p:cNvPr id="62" name="TextBox 61">
              <a:extLst>
                <a:ext uri="{FF2B5EF4-FFF2-40B4-BE49-F238E27FC236}">
                  <a16:creationId xmlns:a16="http://schemas.microsoft.com/office/drawing/2014/main" id="{13EF7047-403A-2945-A1B2-77B4A3D1AB3F}"/>
                </a:ext>
              </a:extLst>
            </p:cNvPr>
            <p:cNvSpPr txBox="1"/>
            <p:nvPr/>
          </p:nvSpPr>
          <p:spPr>
            <a:xfrm>
              <a:off x="4707644" y="1538732"/>
              <a:ext cx="530376" cy="313630"/>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algn="ctr" defTabSz="825479" hangingPunct="0">
                <a:defRPr/>
              </a:pPr>
              <a:r>
                <a:rPr lang="en-GB" sz="1200" kern="0" dirty="0">
                  <a:solidFill>
                    <a:srgbClr val="003BC9"/>
                  </a:solidFill>
                  <a:latin typeface="Arial" panose="020B0604020202020204" pitchFamily="34" charset="0"/>
                  <a:sym typeface="Helvetica Light"/>
                </a:rPr>
                <a:t>Issues </a:t>
              </a:r>
            </a:p>
            <a:p>
              <a:pPr algn="ctr" defTabSz="825479" hangingPunct="0">
                <a:defRPr/>
              </a:pPr>
              <a:r>
                <a:rPr lang="en-GB" sz="1200" kern="0" dirty="0">
                  <a:solidFill>
                    <a:srgbClr val="003BC9"/>
                  </a:solidFill>
                  <a:latin typeface="Arial" panose="020B0604020202020204" pitchFamily="34" charset="0"/>
                  <a:sym typeface="Helvetica Light"/>
                </a:rPr>
                <a:t>Credential</a:t>
              </a:r>
            </a:p>
          </p:txBody>
        </p:sp>
        <p:sp>
          <p:nvSpPr>
            <p:cNvPr id="63" name="TextBox 62">
              <a:extLst>
                <a:ext uri="{FF2B5EF4-FFF2-40B4-BE49-F238E27FC236}">
                  <a16:creationId xmlns:a16="http://schemas.microsoft.com/office/drawing/2014/main" id="{B722EDB3-7D8C-F647-A286-544BAE2AA29B}"/>
                </a:ext>
              </a:extLst>
            </p:cNvPr>
            <p:cNvSpPr txBox="1"/>
            <p:nvPr/>
          </p:nvSpPr>
          <p:spPr>
            <a:xfrm>
              <a:off x="6874798" y="1535871"/>
              <a:ext cx="530376" cy="313630"/>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algn="ctr" defTabSz="825479" hangingPunct="0">
                <a:defRPr/>
              </a:pPr>
              <a:r>
                <a:rPr lang="en-GB" sz="1200" kern="0" dirty="0">
                  <a:solidFill>
                    <a:srgbClr val="003BC9"/>
                  </a:solidFill>
                  <a:latin typeface="Arial" panose="020B0604020202020204" pitchFamily="34" charset="0"/>
                  <a:sym typeface="Helvetica Light"/>
                </a:rPr>
                <a:t>Presents </a:t>
              </a:r>
            </a:p>
            <a:p>
              <a:pPr algn="ctr" defTabSz="825479" hangingPunct="0">
                <a:defRPr/>
              </a:pPr>
              <a:r>
                <a:rPr lang="en-GB" sz="1200" kern="0" dirty="0">
                  <a:solidFill>
                    <a:srgbClr val="003BC9"/>
                  </a:solidFill>
                  <a:latin typeface="Arial" panose="020B0604020202020204" pitchFamily="34" charset="0"/>
                  <a:sym typeface="Helvetica Light"/>
                </a:rPr>
                <a:t>Credential</a:t>
              </a:r>
            </a:p>
          </p:txBody>
        </p:sp>
        <p:sp>
          <p:nvSpPr>
            <p:cNvPr id="64" name="Rectangle: Rounded Corners 21">
              <a:extLst>
                <a:ext uri="{FF2B5EF4-FFF2-40B4-BE49-F238E27FC236}">
                  <a16:creationId xmlns:a16="http://schemas.microsoft.com/office/drawing/2014/main" id="{C303FE66-4574-174B-AE9D-2D0DBDE1F563}"/>
                </a:ext>
              </a:extLst>
            </p:cNvPr>
            <p:cNvSpPr/>
            <p:nvPr/>
          </p:nvSpPr>
          <p:spPr>
            <a:xfrm>
              <a:off x="3584088" y="2861742"/>
              <a:ext cx="4916215" cy="193064"/>
            </a:xfrm>
            <a:prstGeom prst="roundRect">
              <a:avLst/>
            </a:prstGeom>
            <a:solidFill>
              <a:srgbClr val="003BC9"/>
            </a:solidFill>
            <a:ln w="9525" cap="flat" cmpd="sng" algn="ctr">
              <a:noFill/>
              <a:prstDash val="solid"/>
            </a:ln>
            <a:effectLst>
              <a:outerShdw blurRad="38100" dist="25400" dir="5400000" rotWithShape="0">
                <a:srgbClr val="000000">
                  <a:alpha val="50000"/>
                </a:srgbClr>
              </a:outerShdw>
            </a:effectLst>
          </p:spPr>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algn="ctr" defTabSz="825479" hangingPunct="0">
                <a:defRPr/>
              </a:pPr>
              <a:r>
                <a:rPr lang="en-GB" sz="1350" kern="0" dirty="0">
                  <a:solidFill>
                    <a:schemeClr val="bg1"/>
                  </a:solidFill>
                  <a:latin typeface="Arial" panose="020B0604020202020204" pitchFamily="34" charset="0"/>
                  <a:sym typeface="Helvetica Light"/>
                </a:rPr>
                <a:t>Decentralized Identifiers (DIDs)</a:t>
              </a:r>
            </a:p>
          </p:txBody>
        </p:sp>
        <p:cxnSp>
          <p:nvCxnSpPr>
            <p:cNvPr id="65" name="Straight Arrow Connector 64">
              <a:extLst>
                <a:ext uri="{FF2B5EF4-FFF2-40B4-BE49-F238E27FC236}">
                  <a16:creationId xmlns:a16="http://schemas.microsoft.com/office/drawing/2014/main" id="{616D26C8-4034-EE46-A9EF-D55FA5C522D5}"/>
                </a:ext>
              </a:extLst>
            </p:cNvPr>
            <p:cNvCxnSpPr>
              <a:cxnSpLocks/>
              <a:stCxn id="64" idx="0"/>
              <a:endCxn id="56" idx="2"/>
            </p:cNvCxnSpPr>
            <p:nvPr/>
          </p:nvCxnSpPr>
          <p:spPr>
            <a:xfrm flipV="1">
              <a:off x="6042196" y="1998428"/>
              <a:ext cx="0" cy="863315"/>
            </a:xfrm>
            <a:prstGeom prst="straightConnector1">
              <a:avLst/>
            </a:prstGeom>
            <a:noFill/>
            <a:ln w="19050" cap="flat">
              <a:solidFill>
                <a:srgbClr val="053BC8"/>
              </a:solidFill>
              <a:prstDash val="solid"/>
              <a:miter lim="400000"/>
              <a:headEnd type="triangle" w="sm" len="med"/>
              <a:tailEnd type="triangle" w="sm" len="med"/>
            </a:ln>
            <a:effectLst/>
            <a:sp3d/>
          </p:spPr>
        </p:cxnSp>
        <p:cxnSp>
          <p:nvCxnSpPr>
            <p:cNvPr id="66" name="Straight Arrow Connector 65">
              <a:extLst>
                <a:ext uri="{FF2B5EF4-FFF2-40B4-BE49-F238E27FC236}">
                  <a16:creationId xmlns:a16="http://schemas.microsoft.com/office/drawing/2014/main" id="{C9E248B5-34B2-FA45-9790-740E7B67E134}"/>
                </a:ext>
              </a:extLst>
            </p:cNvPr>
            <p:cNvCxnSpPr>
              <a:cxnSpLocks/>
              <a:endCxn id="57" idx="2"/>
            </p:cNvCxnSpPr>
            <p:nvPr/>
          </p:nvCxnSpPr>
          <p:spPr>
            <a:xfrm flipV="1">
              <a:off x="8100951" y="1997499"/>
              <a:ext cx="0" cy="868151"/>
            </a:xfrm>
            <a:prstGeom prst="straightConnector1">
              <a:avLst/>
            </a:prstGeom>
            <a:noFill/>
            <a:ln w="19050" cap="flat">
              <a:solidFill>
                <a:srgbClr val="053BC8"/>
              </a:solidFill>
              <a:prstDash val="solid"/>
              <a:miter lim="400000"/>
              <a:headEnd type="triangle" w="sm" len="med"/>
              <a:tailEnd type="triangle" w="sm" len="med"/>
            </a:ln>
            <a:effectLst/>
            <a:sp3d/>
          </p:spPr>
        </p:cxnSp>
        <p:sp>
          <p:nvSpPr>
            <p:cNvPr id="67" name="Rectangle: Rounded Corners 25">
              <a:extLst>
                <a:ext uri="{FF2B5EF4-FFF2-40B4-BE49-F238E27FC236}">
                  <a16:creationId xmlns:a16="http://schemas.microsoft.com/office/drawing/2014/main" id="{3B56FFBC-6879-BC4E-9D56-0C95BB186194}"/>
                </a:ext>
              </a:extLst>
            </p:cNvPr>
            <p:cNvSpPr/>
            <p:nvPr/>
          </p:nvSpPr>
          <p:spPr>
            <a:xfrm>
              <a:off x="3584088" y="3133165"/>
              <a:ext cx="4916215" cy="193064"/>
            </a:xfrm>
            <a:prstGeom prst="roundRect">
              <a:avLst/>
            </a:prstGeom>
            <a:solidFill>
              <a:srgbClr val="003BC9"/>
            </a:solidFill>
            <a:ln>
              <a:noFill/>
            </a:ln>
            <a:effectLst>
              <a:outerShdw blurRad="38100" dist="25400" dir="5400000" rotWithShape="0">
                <a:srgbClr val="000000">
                  <a:alpha val="50000"/>
                </a:srgbClr>
              </a:outerShdw>
            </a:effectLst>
          </p:spPr>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algn="ctr" defTabSz="825479" hangingPunct="0">
                <a:defRPr/>
              </a:pPr>
              <a:r>
                <a:rPr lang="en-GB" sz="1350" kern="0" dirty="0">
                  <a:solidFill>
                    <a:schemeClr val="bg1"/>
                  </a:solidFill>
                  <a:latin typeface="Arial" panose="020B0604020202020204" pitchFamily="34" charset="0"/>
                  <a:sym typeface="Helvetica Light"/>
                </a:rPr>
                <a:t>Blockchain</a:t>
              </a:r>
            </a:p>
          </p:txBody>
        </p:sp>
        <p:sp>
          <p:nvSpPr>
            <p:cNvPr id="70" name="Speech Bubble: Oval 11">
              <a:extLst>
                <a:ext uri="{FF2B5EF4-FFF2-40B4-BE49-F238E27FC236}">
                  <a16:creationId xmlns:a16="http://schemas.microsoft.com/office/drawing/2014/main" id="{B1FE7BA9-78BB-2F45-BA71-722F5B316A3C}"/>
                </a:ext>
              </a:extLst>
            </p:cNvPr>
            <p:cNvSpPr/>
            <p:nvPr/>
          </p:nvSpPr>
          <p:spPr>
            <a:xfrm>
              <a:off x="4196870" y="918200"/>
              <a:ext cx="650515" cy="524580"/>
            </a:xfrm>
            <a:prstGeom prst="wedgeEllipseCallout">
              <a:avLst>
                <a:gd name="adj1" fmla="val -52185"/>
                <a:gd name="adj2" fmla="val 47711"/>
              </a:avLst>
            </a:prstGeom>
            <a:noFill/>
            <a:ln w="12700" cap="flat">
              <a:solidFill>
                <a:srgbClr val="7030A0"/>
              </a:solidFill>
              <a:miter lim="400000"/>
            </a:ln>
            <a:effectLst/>
            <a:sp3d/>
          </p:spPr>
          <p:txBody>
            <a:bodyPr rot="0" spcFirstLastPara="1" vertOverflow="overflow" horzOverflow="overflow" vert="horz" wrap="square" lIns="50800" tIns="50800" rIns="50800" bIns="50800" numCol="1" spcCol="38100" rtlCol="0" anchor="ctr">
              <a:noAutofit/>
            </a:bodyPr>
            <a:lstStyle/>
            <a:p>
              <a:pPr algn="ctr" defTabSz="825479" hangingPunct="0">
                <a:defRPr/>
              </a:pPr>
              <a:r>
                <a:rPr lang="en-GB" sz="1350" kern="0" dirty="0">
                  <a:solidFill>
                    <a:srgbClr val="7030A0"/>
                  </a:solidFill>
                  <a:latin typeface="Arial" panose="020B0604020202020204" pitchFamily="34" charset="0"/>
                  <a:sym typeface="Helvetica Light"/>
                </a:rPr>
                <a:t>You’re now a Doctor</a:t>
              </a:r>
            </a:p>
          </p:txBody>
        </p:sp>
        <p:sp>
          <p:nvSpPr>
            <p:cNvPr id="71" name="Speech Bubble: Oval 30">
              <a:extLst>
                <a:ext uri="{FF2B5EF4-FFF2-40B4-BE49-F238E27FC236}">
                  <a16:creationId xmlns:a16="http://schemas.microsoft.com/office/drawing/2014/main" id="{D6B95D8B-1576-8A47-A908-CE3D9618E14A}"/>
                </a:ext>
              </a:extLst>
            </p:cNvPr>
            <p:cNvSpPr/>
            <p:nvPr/>
          </p:nvSpPr>
          <p:spPr>
            <a:xfrm>
              <a:off x="8364659" y="923433"/>
              <a:ext cx="650515" cy="524580"/>
            </a:xfrm>
            <a:prstGeom prst="wedgeEllipseCallout">
              <a:avLst>
                <a:gd name="adj1" fmla="val -54748"/>
                <a:gd name="adj2" fmla="val 46064"/>
              </a:avLst>
            </a:prstGeom>
            <a:noFill/>
            <a:ln w="12700" cap="flat">
              <a:solidFill>
                <a:srgbClr val="00B050"/>
              </a:solidFill>
              <a:miter lim="400000"/>
            </a:ln>
            <a:effectLst/>
            <a:sp3d/>
          </p:spPr>
          <p:txBody>
            <a:bodyPr rot="0" spcFirstLastPara="1" vertOverflow="overflow" horzOverflow="overflow" vert="horz" wrap="square" lIns="0" tIns="0" rIns="0" bIns="0" numCol="1" spcCol="38100" rtlCol="0" anchor="ctr">
              <a:noAutofit/>
            </a:bodyPr>
            <a:lstStyle/>
            <a:p>
              <a:pPr algn="ctr" defTabSz="825479" hangingPunct="0">
                <a:defRPr/>
              </a:pPr>
              <a:r>
                <a:rPr lang="en-GB" sz="1350" kern="0" dirty="0">
                  <a:solidFill>
                    <a:srgbClr val="00B050"/>
                  </a:solidFill>
                  <a:latin typeface="Arial" panose="020B0604020202020204" pitchFamily="34" charset="0"/>
                  <a:sym typeface="Helvetica Light"/>
                </a:rPr>
                <a:t>Yes, you’re a Doctor</a:t>
              </a:r>
            </a:p>
          </p:txBody>
        </p:sp>
        <p:pic>
          <p:nvPicPr>
            <p:cNvPr id="73" name="Picture 72">
              <a:extLst>
                <a:ext uri="{FF2B5EF4-FFF2-40B4-BE49-F238E27FC236}">
                  <a16:creationId xmlns:a16="http://schemas.microsoft.com/office/drawing/2014/main" id="{6D8AE77C-DAFE-4C4E-829A-86767F312906}"/>
                </a:ext>
              </a:extLst>
            </p:cNvPr>
            <p:cNvPicPr>
              <a:picLocks noChangeAspect="1"/>
            </p:cNvPicPr>
            <p:nvPr/>
          </p:nvPicPr>
          <p:blipFill>
            <a:blip r:embed="rId5"/>
            <a:stretch>
              <a:fillRect/>
            </a:stretch>
          </p:blipFill>
          <p:spPr>
            <a:xfrm>
              <a:off x="8300555" y="2448692"/>
              <a:ext cx="184489" cy="162163"/>
            </a:xfrm>
            <a:prstGeom prst="rect">
              <a:avLst/>
            </a:prstGeom>
          </p:spPr>
        </p:pic>
        <p:sp>
          <p:nvSpPr>
            <p:cNvPr id="74" name="TextBox 73">
              <a:extLst>
                <a:ext uri="{FF2B5EF4-FFF2-40B4-BE49-F238E27FC236}">
                  <a16:creationId xmlns:a16="http://schemas.microsoft.com/office/drawing/2014/main" id="{B93777D9-A590-1846-A686-689D2CEB7D3D}"/>
                </a:ext>
              </a:extLst>
            </p:cNvPr>
            <p:cNvSpPr txBox="1"/>
            <p:nvPr/>
          </p:nvSpPr>
          <p:spPr>
            <a:xfrm>
              <a:off x="3456211" y="2236138"/>
              <a:ext cx="530376" cy="313630"/>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algn="ctr" defTabSz="825479" hangingPunct="0">
                <a:defRPr/>
              </a:pPr>
              <a:r>
                <a:rPr lang="en-GB" sz="1200" kern="0" dirty="0">
                  <a:solidFill>
                    <a:srgbClr val="003BC9"/>
                  </a:solidFill>
                  <a:latin typeface="Arial" panose="020B0604020202020204" pitchFamily="34" charset="0"/>
                  <a:sym typeface="Helvetica Light"/>
                </a:rPr>
                <a:t>Signs </a:t>
              </a:r>
            </a:p>
            <a:p>
              <a:pPr algn="ctr" defTabSz="825479" hangingPunct="0">
                <a:defRPr/>
              </a:pPr>
              <a:r>
                <a:rPr lang="en-GB" sz="1200" kern="0" dirty="0">
                  <a:solidFill>
                    <a:srgbClr val="003BC9"/>
                  </a:solidFill>
                  <a:latin typeface="Arial" panose="020B0604020202020204" pitchFamily="34" charset="0"/>
                  <a:sym typeface="Helvetica Light"/>
                </a:rPr>
                <a:t>Credential</a:t>
              </a:r>
            </a:p>
          </p:txBody>
        </p:sp>
        <p:sp>
          <p:nvSpPr>
            <p:cNvPr id="75" name="TextBox 74">
              <a:extLst>
                <a:ext uri="{FF2B5EF4-FFF2-40B4-BE49-F238E27FC236}">
                  <a16:creationId xmlns:a16="http://schemas.microsoft.com/office/drawing/2014/main" id="{E40700D7-DA1B-734E-A315-718B1D2CFE6D}"/>
                </a:ext>
              </a:extLst>
            </p:cNvPr>
            <p:cNvSpPr txBox="1"/>
            <p:nvPr/>
          </p:nvSpPr>
          <p:spPr>
            <a:xfrm>
              <a:off x="5371068" y="2228042"/>
              <a:ext cx="690967" cy="313630"/>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algn="ctr" defTabSz="825479" hangingPunct="0">
                <a:defRPr/>
              </a:pPr>
              <a:r>
                <a:rPr lang="en-GB" sz="1200" kern="0" dirty="0">
                  <a:solidFill>
                    <a:srgbClr val="003BC9"/>
                  </a:solidFill>
                  <a:latin typeface="Arial" panose="020B0604020202020204" pitchFamily="34" charset="0"/>
                  <a:sym typeface="Helvetica Light"/>
                </a:rPr>
                <a:t>Countersigns </a:t>
              </a:r>
            </a:p>
            <a:p>
              <a:pPr algn="ctr" defTabSz="825479" hangingPunct="0">
                <a:defRPr/>
              </a:pPr>
              <a:r>
                <a:rPr lang="en-GB" sz="1200" kern="0" dirty="0">
                  <a:solidFill>
                    <a:srgbClr val="003BC9"/>
                  </a:solidFill>
                  <a:latin typeface="Arial" panose="020B0604020202020204" pitchFamily="34" charset="0"/>
                  <a:sym typeface="Helvetica Light"/>
                </a:rPr>
                <a:t>Credential</a:t>
              </a:r>
            </a:p>
          </p:txBody>
        </p:sp>
        <p:sp>
          <p:nvSpPr>
            <p:cNvPr id="76" name="TextBox 75">
              <a:extLst>
                <a:ext uri="{FF2B5EF4-FFF2-40B4-BE49-F238E27FC236}">
                  <a16:creationId xmlns:a16="http://schemas.microsoft.com/office/drawing/2014/main" id="{DC872D76-3FBE-5049-A932-77D46031383E}"/>
                </a:ext>
              </a:extLst>
            </p:cNvPr>
            <p:cNvSpPr txBox="1"/>
            <p:nvPr/>
          </p:nvSpPr>
          <p:spPr>
            <a:xfrm>
              <a:off x="8119688" y="2193817"/>
              <a:ext cx="546223" cy="313630"/>
            </a:xfrm>
            <a:prstGeom prst="rect">
              <a:avLst/>
            </a:prstGeom>
            <a:noFill/>
            <a:ln w="12700" cap="flat">
              <a:noFill/>
              <a:miter lim="400000"/>
            </a:ln>
            <a:effectLst/>
            <a:sp3d/>
          </p:spPr>
          <p:txBody>
            <a:bodyPr rot="0" spcFirstLastPara="1" vertOverflow="overflow" horzOverflow="overflow" vert="horz" wrap="none" lIns="50800" tIns="50800" rIns="50800" bIns="50800" numCol="1" spcCol="38100" rtlCol="0" anchor="ctr">
              <a:spAutoFit/>
            </a:bodyPr>
            <a:lstStyle/>
            <a:p>
              <a:pPr algn="ctr" defTabSz="825479" hangingPunct="0">
                <a:defRPr/>
              </a:pPr>
              <a:r>
                <a:rPr lang="en-GB" sz="1200" kern="0" dirty="0">
                  <a:solidFill>
                    <a:srgbClr val="003BC9"/>
                  </a:solidFill>
                  <a:latin typeface="Arial" panose="020B0604020202020204" pitchFamily="34" charset="0"/>
                  <a:sym typeface="Helvetica Light"/>
                </a:rPr>
                <a:t>Verifies </a:t>
              </a:r>
            </a:p>
            <a:p>
              <a:pPr algn="ctr" defTabSz="825479" hangingPunct="0">
                <a:defRPr/>
              </a:pPr>
              <a:r>
                <a:rPr lang="en-GB" sz="1200" kern="0" dirty="0">
                  <a:solidFill>
                    <a:srgbClr val="003BC9"/>
                  </a:solidFill>
                  <a:latin typeface="Arial" panose="020B0604020202020204" pitchFamily="34" charset="0"/>
                  <a:sym typeface="Helvetica Light"/>
                </a:rPr>
                <a:t>Signatures</a:t>
              </a:r>
            </a:p>
          </p:txBody>
        </p:sp>
        <p:sp>
          <p:nvSpPr>
            <p:cNvPr id="77" name="Speech Bubble: Oval 30">
              <a:extLst>
                <a:ext uri="{FF2B5EF4-FFF2-40B4-BE49-F238E27FC236}">
                  <a16:creationId xmlns:a16="http://schemas.microsoft.com/office/drawing/2014/main" id="{69DA61CE-5748-6047-9514-456BD3D5A3AC}"/>
                </a:ext>
              </a:extLst>
            </p:cNvPr>
            <p:cNvSpPr/>
            <p:nvPr/>
          </p:nvSpPr>
          <p:spPr>
            <a:xfrm>
              <a:off x="6246471" y="918200"/>
              <a:ext cx="650515" cy="524580"/>
            </a:xfrm>
            <a:prstGeom prst="wedgeEllipseCallout">
              <a:avLst>
                <a:gd name="adj1" fmla="val -54748"/>
                <a:gd name="adj2" fmla="val 46064"/>
              </a:avLst>
            </a:prstGeom>
            <a:noFill/>
            <a:ln w="12700" cap="flat">
              <a:solidFill>
                <a:srgbClr val="FF0000"/>
              </a:solidFill>
              <a:miter lim="400000"/>
            </a:ln>
            <a:effectLst/>
            <a:sp3d/>
          </p:spPr>
          <p:txBody>
            <a:bodyPr rot="0" spcFirstLastPara="1" vertOverflow="overflow" horzOverflow="overflow" vert="horz" wrap="square" lIns="50800" tIns="50800" rIns="50800" bIns="50800" numCol="1" spcCol="38100" rtlCol="0" anchor="ctr">
              <a:noAutofit/>
            </a:bodyPr>
            <a:lstStyle/>
            <a:p>
              <a:pPr algn="ctr" defTabSz="825479" hangingPunct="0">
                <a:defRPr/>
              </a:pPr>
              <a:r>
                <a:rPr lang="en-GB" sz="1350" kern="0" dirty="0">
                  <a:solidFill>
                    <a:srgbClr val="FF0000"/>
                  </a:solidFill>
                  <a:latin typeface="Arial" panose="020B0604020202020204" pitchFamily="34" charset="0"/>
                  <a:sym typeface="Helvetica Light"/>
                </a:rPr>
                <a:t>I’m a Doctor</a:t>
              </a:r>
            </a:p>
          </p:txBody>
        </p:sp>
        <p:pic>
          <p:nvPicPr>
            <p:cNvPr id="1026" name="Picture 2" descr="https://static.thenounproject.com/png/1176887-200.png">
              <a:extLst>
                <a:ext uri="{FF2B5EF4-FFF2-40B4-BE49-F238E27FC236}">
                  <a16:creationId xmlns:a16="http://schemas.microsoft.com/office/drawing/2014/main" id="{522FB787-C1E4-BB44-8ABD-5B80297CEEC3}"/>
                </a:ext>
              </a:extLst>
            </p:cNvPr>
            <p:cNvPicPr>
              <a:picLocks noChangeAspect="1" noChangeArrowheads="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11609" y="2205602"/>
              <a:ext cx="369696" cy="369696"/>
            </a:xfrm>
            <a:prstGeom prst="rect">
              <a:avLst/>
            </a:prstGeom>
            <a:noFill/>
            <a:extLst>
              <a:ext uri="{909E8E84-426E-40DD-AFC4-6F175D3DCCD1}">
                <a14:hiddenFill xmlns:a14="http://schemas.microsoft.com/office/drawing/2010/main">
                  <a:solidFill>
                    <a:srgbClr val="FFFFFF"/>
                  </a:solidFill>
                </a14:hiddenFill>
              </a:ext>
            </a:extLst>
          </p:spPr>
        </p:pic>
        <p:sp>
          <p:nvSpPr>
            <p:cNvPr id="79" name="TextBox 78">
              <a:extLst>
                <a:ext uri="{FF2B5EF4-FFF2-40B4-BE49-F238E27FC236}">
                  <a16:creationId xmlns:a16="http://schemas.microsoft.com/office/drawing/2014/main" id="{0F1586B9-003A-7442-A5DA-0B72FAC3B712}"/>
                </a:ext>
              </a:extLst>
            </p:cNvPr>
            <p:cNvSpPr txBox="1"/>
            <p:nvPr/>
          </p:nvSpPr>
          <p:spPr>
            <a:xfrm>
              <a:off x="4293365" y="2123716"/>
              <a:ext cx="511682" cy="282949"/>
            </a:xfrm>
            <a:prstGeom prst="rect">
              <a:avLst/>
            </a:prstGeom>
            <a:no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algn="ctr" defTabSz="825479" hangingPunct="0">
                <a:defRPr/>
              </a:pPr>
              <a:r>
                <a:rPr lang="en-GB" sz="1050" kern="0" dirty="0">
                  <a:solidFill>
                    <a:srgbClr val="003BC9"/>
                  </a:solidFill>
                  <a:latin typeface="Arial" panose="020B0604020202020204" pitchFamily="34" charset="0"/>
                  <a:sym typeface="Helvetica Light"/>
                </a:rPr>
                <a:t>Verifiable credential</a:t>
              </a:r>
            </a:p>
          </p:txBody>
        </p:sp>
        <p:pic>
          <p:nvPicPr>
            <p:cNvPr id="80" name="Picture 2" descr="https://static.thenounproject.com/png/1176887-200.png">
              <a:extLst>
                <a:ext uri="{FF2B5EF4-FFF2-40B4-BE49-F238E27FC236}">
                  <a16:creationId xmlns:a16="http://schemas.microsoft.com/office/drawing/2014/main" id="{2D2B5C66-1440-6C46-A358-EBE5808AF6B1}"/>
                </a:ext>
              </a:extLst>
            </p:cNvPr>
            <p:cNvPicPr>
              <a:picLocks noChangeAspect="1" noChangeArrowheads="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47888" y="2224458"/>
              <a:ext cx="369696" cy="3696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tatic.thenounproject.com/png/69828-200.png">
              <a:extLst>
                <a:ext uri="{FF2B5EF4-FFF2-40B4-BE49-F238E27FC236}">
                  <a16:creationId xmlns:a16="http://schemas.microsoft.com/office/drawing/2014/main" id="{A89C6596-E3F1-B647-BE92-8E9EBAE288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49426" y="1279411"/>
              <a:ext cx="312209" cy="312209"/>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 descr="https://static.thenounproject.com/png/1176887-200.png">
              <a:extLst>
                <a:ext uri="{FF2B5EF4-FFF2-40B4-BE49-F238E27FC236}">
                  <a16:creationId xmlns:a16="http://schemas.microsoft.com/office/drawing/2014/main" id="{981BEE07-B578-0E44-81EA-0AE82B1002EA}"/>
                </a:ext>
              </a:extLst>
            </p:cNvPr>
            <p:cNvPicPr>
              <a:picLocks noChangeAspect="1" noChangeArrowheads="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60660" y="1065819"/>
              <a:ext cx="369696" cy="369696"/>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a:extLst>
                <a:ext uri="{FF2B5EF4-FFF2-40B4-BE49-F238E27FC236}">
                  <a16:creationId xmlns:a16="http://schemas.microsoft.com/office/drawing/2014/main" id="{4283C963-469B-FB49-A107-78F5F8F7E61E}"/>
                </a:ext>
              </a:extLst>
            </p:cNvPr>
            <p:cNvSpPr txBox="1"/>
            <p:nvPr/>
          </p:nvSpPr>
          <p:spPr>
            <a:xfrm>
              <a:off x="5207849" y="978668"/>
              <a:ext cx="511682" cy="282949"/>
            </a:xfrm>
            <a:prstGeom prst="rect">
              <a:avLst/>
            </a:prstGeom>
            <a:no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algn="ctr" defTabSz="825479" hangingPunct="0">
                <a:defRPr/>
              </a:pPr>
              <a:r>
                <a:rPr lang="en-GB" sz="1050" kern="0" dirty="0">
                  <a:solidFill>
                    <a:srgbClr val="003BC9"/>
                  </a:solidFill>
                  <a:latin typeface="Arial" panose="020B0604020202020204" pitchFamily="34" charset="0"/>
                  <a:sym typeface="Helvetica Light"/>
                </a:rPr>
                <a:t>Verifiable credential</a:t>
              </a:r>
            </a:p>
          </p:txBody>
        </p:sp>
        <p:sp>
          <p:nvSpPr>
            <p:cNvPr id="81" name="TextBox 80">
              <a:extLst>
                <a:ext uri="{FF2B5EF4-FFF2-40B4-BE49-F238E27FC236}">
                  <a16:creationId xmlns:a16="http://schemas.microsoft.com/office/drawing/2014/main" id="{0DB30EDA-512A-A349-810E-5C53C57C085B}"/>
                </a:ext>
              </a:extLst>
            </p:cNvPr>
            <p:cNvSpPr txBox="1"/>
            <p:nvPr/>
          </p:nvSpPr>
          <p:spPr>
            <a:xfrm>
              <a:off x="7268350" y="2137504"/>
              <a:ext cx="511682" cy="282949"/>
            </a:xfrm>
            <a:prstGeom prst="rect">
              <a:avLst/>
            </a:prstGeom>
            <a:no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algn="ctr" defTabSz="825479" hangingPunct="0">
                <a:defRPr/>
              </a:pPr>
              <a:r>
                <a:rPr lang="en-GB" sz="1050" kern="0" dirty="0">
                  <a:solidFill>
                    <a:srgbClr val="003BC9"/>
                  </a:solidFill>
                  <a:latin typeface="Arial" panose="020B0604020202020204" pitchFamily="34" charset="0"/>
                  <a:sym typeface="Helvetica Light"/>
                </a:rPr>
                <a:t>Verifiable credential</a:t>
              </a:r>
            </a:p>
          </p:txBody>
        </p:sp>
      </p:grpSp>
    </p:spTree>
    <p:extLst>
      <p:ext uri="{BB962C8B-B14F-4D97-AF65-F5344CB8AC3E}">
        <p14:creationId xmlns:p14="http://schemas.microsoft.com/office/powerpoint/2010/main" val="1747049371"/>
      </p:ext>
    </p:extLst>
  </p:cSld>
  <p:clrMapOvr>
    <a:masterClrMapping/>
  </p:clrMapOvr>
</p:sld>
</file>

<file path=ppt/theme/theme1.xml><?xml version="1.0" encoding="utf-8"?>
<a:theme xmlns:a="http://schemas.openxmlformats.org/drawingml/2006/main" name="7588_IBM_Blockchain_MasterTemplate_101017">
  <a:themeElements>
    <a:clrScheme name="Custom 4">
      <a:dk1>
        <a:sysClr val="windowText" lastClr="000000"/>
      </a:dk1>
      <a:lt1>
        <a:sysClr val="window" lastClr="FFFFFF"/>
      </a:lt1>
      <a:dk2>
        <a:srgbClr val="003BC9"/>
      </a:dk2>
      <a:lt2>
        <a:srgbClr val="FFFFFF"/>
      </a:lt2>
      <a:accent1>
        <a:srgbClr val="272727"/>
      </a:accent1>
      <a:accent2>
        <a:srgbClr val="5FC8F1"/>
      </a:accent2>
      <a:accent3>
        <a:srgbClr val="C6C6C6"/>
      </a:accent3>
      <a:accent4>
        <a:srgbClr val="0064FF"/>
      </a:accent4>
      <a:accent5>
        <a:srgbClr val="626262"/>
      </a:accent5>
      <a:accent6>
        <a:srgbClr val="EAEAEA"/>
      </a:accent6>
      <a:hlink>
        <a:srgbClr val="5FC8F1"/>
      </a:hlink>
      <a:folHlink>
        <a:srgbClr val="8C8C8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7588_IBM_Blockchain_MasterTemplate_101017.potx</Template>
  <TotalTime>6415</TotalTime>
  <Words>958</Words>
  <Application>Microsoft Macintosh PowerPoint</Application>
  <PresentationFormat>On-screen Show (16:9)</PresentationFormat>
  <Paragraphs>242</Paragraphs>
  <Slides>32</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Helvetica Light</vt:lpstr>
      <vt:lpstr>Helvetica Neue</vt:lpstr>
      <vt:lpstr>IBM Plex Sans</vt:lpstr>
      <vt:lpstr>7588_IBM_Blockchain_MasterTemplate_101017</vt:lpstr>
      <vt:lpstr> A guide to developing applications with Hyperledger and Blockchain</vt:lpstr>
      <vt:lpstr> </vt:lpstr>
      <vt:lpstr>Introduction to Blockchain</vt:lpstr>
      <vt:lpstr> </vt:lpstr>
      <vt:lpstr>A shared, replicated, permissioned ledger</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Hyperledger Explorer console</vt:lpstr>
      <vt:lpstr>Hyperledger integration</vt:lpstr>
      <vt:lpstr>PowerPoint Presentation</vt:lpstr>
      <vt:lpstr>Hyperledger Fabric releases</vt:lpstr>
      <vt:lpstr> </vt:lpstr>
      <vt:lpstr> </vt:lpstr>
      <vt:lpstr>PowerPoint Presentation</vt:lpstr>
      <vt:lpstr>Hyperledger Fabric Use Cases</vt:lpstr>
      <vt:lpstr>PowerPoint Presentation</vt:lpstr>
      <vt:lpstr>Create a fair trade supply network with Hyperledger Composer and IBM Blockchain Starter Plan </vt:lpstr>
      <vt:lpstr> </vt:lpstr>
      <vt:lpstr> </vt:lpstr>
      <vt:lpstr> </vt:lpstr>
      <vt:lpstr>PowerPoint Presentation</vt:lpstr>
      <vt:lpstr>IBM Cloud Garage with Blockchain</vt:lpstr>
      <vt:lpstr>PowerPoint Presentation</vt:lpstr>
    </vt:vector>
  </TitlesOfParts>
  <Company>Centerline Digital</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Kurt Edwards</dc:creator>
  <cp:lastModifiedBy>Microsoft Office User</cp:lastModifiedBy>
  <cp:revision>377</cp:revision>
  <cp:lastPrinted>2018-10-31T16:43:11Z</cp:lastPrinted>
  <dcterms:created xsi:type="dcterms:W3CDTF">2017-09-20T13:29:04Z</dcterms:created>
  <dcterms:modified xsi:type="dcterms:W3CDTF">2018-10-31T21:25:54Z</dcterms:modified>
</cp:coreProperties>
</file>